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Gill Sans"/>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gROh8ngM+eY+wmAjzPe+zBFKsm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FECC2C-A015-44E4-9335-A2825670759E}">
  <a:tblStyle styleId="{11FECC2C-A015-44E4-9335-A2825670759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illSans-regular.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GillSans-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Hello Everyone, We are the ML3 team and Our topic is Goal-based wealth management with reinforcement learning. </a:t>
            </a:r>
            <a:endParaRPr/>
          </a:p>
          <a:p>
            <a:pPr indent="0" lvl="0" marL="0" rtl="0" algn="l">
              <a:spcBef>
                <a:spcPts val="1200"/>
              </a:spcBef>
              <a:spcAft>
                <a:spcPts val="0"/>
              </a:spcAft>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Initially we were asked to use the q learning agent which is a tabular agent. You can see on the left side is an intuitive version of goal based wealth management state space. You can consider it as a very big table Normally, agents could visit 10 percent of the rows, the other 90 percent of rows very important but very hard for agent to visit. So for a tabular agent like Q learning it is hard to learn a proper strategy over all possible states. That’s why we turned to approximation We are going to show you a RL algorithm that approximate the optimal solution fast and nice. </a:t>
            </a:r>
            <a:endParaRPr/>
          </a:p>
          <a:p>
            <a:pPr indent="0" lvl="0" marL="0" rtl="0" algn="l">
              <a:spcBef>
                <a:spcPts val="1200"/>
              </a:spcBef>
              <a:spcAft>
                <a:spcPts val="0"/>
              </a:spcAft>
              <a:buNone/>
            </a:pPr>
            <a:r>
              <a:t/>
            </a:r>
            <a:endParaRPr/>
          </a:p>
        </p:txBody>
      </p:sp>
      <p:sp>
        <p:nvSpPr>
          <p:cNvPr id="207" name="Google Shape;2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The key idea is that approximation guides RL agent to act properly in real-world environments. So for reinforcement learning agent, we approximate the table of state space with deep learning network and for the environment we approximate sparse reward with stepwise reward.</a:t>
            </a:r>
            <a:endParaRPr/>
          </a:p>
          <a:p>
            <a:pPr indent="0" lvl="0" marL="0" rtl="0" algn="l">
              <a:spcBef>
                <a:spcPts val="1200"/>
              </a:spcBef>
              <a:spcAft>
                <a:spcPts val="0"/>
              </a:spcAft>
              <a:buNone/>
            </a:pPr>
            <a:r>
              <a:t/>
            </a:r>
            <a:endParaRPr/>
          </a:p>
        </p:txBody>
      </p:sp>
      <p:sp>
        <p:nvSpPr>
          <p:cNvPr id="243" name="Google Shape;2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80096c764a_1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80096c764a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aca4fbd55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1aca4fbd55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80096c764a_1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Let’s first talk about how we do the approximation for agents. Like we said before, tabular agents like Q learning has little probability to visit and learn policy for all states. You can see on the right hand side, Q learning agent only learned limited amount of policy which is the part inside the red circle. To solve this, we can either force the agent to explore more, and that’s our g learning approach. We added KL-divergence against uniform distribution to force exploration. Or we infer the action for unvisited states, and that’s our DQN approach we used Neural Network to approximate the table.</a:t>
            </a:r>
            <a:endParaRPr/>
          </a:p>
          <a:p>
            <a:pPr indent="0" lvl="0" marL="0" rtl="0" algn="l">
              <a:spcBef>
                <a:spcPts val="1200"/>
              </a:spcBef>
              <a:spcAft>
                <a:spcPts val="0"/>
              </a:spcAft>
              <a:buNone/>
            </a:pPr>
            <a:r>
              <a:t/>
            </a:r>
            <a:endParaRPr/>
          </a:p>
        </p:txBody>
      </p:sp>
      <p:sp>
        <p:nvSpPr>
          <p:cNvPr id="420" name="Google Shape;420;g180096c764a_1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80096c764a_1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Here is the comparison of their actions grids and success probabilities. DQN has the highest success rate because it has the ability to infer on states that have not been visited.</a:t>
            </a:r>
            <a:endParaRPr/>
          </a:p>
          <a:p>
            <a:pPr indent="0" lvl="0" marL="0" rtl="0" algn="l">
              <a:spcBef>
                <a:spcPts val="1200"/>
              </a:spcBef>
              <a:spcAft>
                <a:spcPts val="0"/>
              </a:spcAft>
              <a:buNone/>
            </a:pPr>
            <a:r>
              <a:t/>
            </a:r>
            <a:endParaRPr/>
          </a:p>
        </p:txBody>
      </p:sp>
      <p:sp>
        <p:nvSpPr>
          <p:cNvPr id="431" name="Google Shape;431;g180096c764a_1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80096c764a_1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second part of the approximation method is to approximate the sparse reward with step reward.</a:t>
            </a:r>
            <a:endParaRPr/>
          </a:p>
          <a:p>
            <a:pPr indent="0" lvl="0" marL="0" rtl="0" algn="l">
              <a:spcBef>
                <a:spcPts val="0"/>
              </a:spcBef>
              <a:spcAft>
                <a:spcPts val="0"/>
              </a:spcAft>
              <a:buNone/>
            </a:pPr>
            <a:r>
              <a:rPr lang="en-US"/>
              <a:t>You may ask why and the reason is that sparse reward can fail to guide RL agent. So it is important to approximate our target with more informative reward.</a:t>
            </a:r>
            <a:endParaRPr/>
          </a:p>
          <a:p>
            <a:pPr indent="0" lvl="0" marL="0" rtl="0" algn="l">
              <a:spcBef>
                <a:spcPts val="0"/>
              </a:spcBef>
              <a:spcAft>
                <a:spcPts val="0"/>
              </a:spcAft>
              <a:buNone/>
            </a:pPr>
            <a:r>
              <a:rPr lang="en-US"/>
              <a:t>Here is an example of failure of sparse reward. </a:t>
            </a:r>
            <a:endParaRPr/>
          </a:p>
        </p:txBody>
      </p:sp>
      <p:sp>
        <p:nvSpPr>
          <p:cNvPr id="445" name="Google Shape;445;g180096c764a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80096c764a_1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developed several environments either based on our own intuition or based on research paper.</a:t>
            </a:r>
            <a:endParaRPr/>
          </a:p>
          <a:p>
            <a:pPr indent="0" lvl="0" marL="0" rtl="0" algn="l">
              <a:spcBef>
                <a:spcPts val="0"/>
              </a:spcBef>
              <a:spcAft>
                <a:spcPts val="0"/>
              </a:spcAft>
              <a:buNone/>
            </a:pPr>
            <a:r>
              <a:rPr lang="en-US"/>
              <a:t>The line reward and scale reward environments are original environments, where the line reward gives positive reward if above a predefined curve at each step. The left </a:t>
            </a:r>
            <a:r>
              <a:rPr lang="en-US"/>
              <a:t>figure is an example with wealth growing exponentially at average return</a:t>
            </a:r>
            <a:r>
              <a:rPr lang="en-US"/>
              <a:t>. By means of curve, we could guide the agent’s behavior at different time. The scale reward gives scaled reward if goal is fulfilled at each step, the latter the larger. You can see the three action grids where the last reward is 1, 1.6 and 6 times to the first reward. The agent becomes </a:t>
            </a:r>
            <a:r>
              <a:rPr lang="en-US"/>
              <a:t>defensive</a:t>
            </a:r>
            <a:r>
              <a:rPr lang="en-US"/>
              <a:t> as we expected and identical to the DP result. The multi factors reward is an implementation of a </a:t>
            </a:r>
            <a:r>
              <a:rPr lang="en-US"/>
              <a:t>relevant</a:t>
            </a:r>
            <a:r>
              <a:rPr lang="en-US"/>
              <a:t> paper that aggregates max drawdown, sharpe ratio and etc.</a:t>
            </a:r>
            <a:endParaRPr/>
          </a:p>
          <a:p>
            <a:pPr indent="0" lvl="0" marL="0" rtl="0" algn="l">
              <a:spcBef>
                <a:spcPts val="0"/>
              </a:spcBef>
              <a:spcAft>
                <a:spcPts val="0"/>
              </a:spcAft>
              <a:buNone/>
            </a:pPr>
            <a:r>
              <a:rPr lang="en-US"/>
              <a:t>We present our DQN experiment results on the three environments. We have observed a </a:t>
            </a:r>
            <a:r>
              <a:rPr lang="en-US"/>
              <a:t>significant improvement compared with the sparse setting. And the best result is DQN with 16 hidden units on line reward environment, which is 61%. So how good is our result?</a:t>
            </a:r>
            <a:endParaRPr/>
          </a:p>
        </p:txBody>
      </p:sp>
      <p:sp>
        <p:nvSpPr>
          <p:cNvPr id="454" name="Google Shape;454;g180096c764a_1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aca4fbd551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Only minus zero point zero seven away from theoretically highest success rate. The model can provide a solution that is very close to the optimal solution.</a:t>
            </a:r>
            <a:endParaRPr/>
          </a:p>
          <a:p>
            <a:pPr indent="0" lvl="0" marL="0" rtl="0" algn="l">
              <a:spcBef>
                <a:spcPts val="1200"/>
              </a:spcBef>
              <a:spcAft>
                <a:spcPts val="0"/>
              </a:spcAft>
              <a:buNone/>
            </a:pPr>
            <a:r>
              <a:t/>
            </a:r>
            <a:endParaRPr/>
          </a:p>
        </p:txBody>
      </p:sp>
      <p:sp>
        <p:nvSpPr>
          <p:cNvPr id="474" name="Google Shape;474;g1aca4fbd551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a699ad8e0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this is a review of our reinforcement learning system. We first collected raw data and preprocessed the data. Then we conducted data analysis on our data to observe the statistic features. Then the data is set for our environments in reinforcement learning algorithm. To explore the best result, we </a:t>
            </a:r>
            <a:r>
              <a:rPr lang="en-US"/>
              <a:t>trained</a:t>
            </a:r>
            <a:r>
              <a:rPr lang="en-US"/>
              <a:t> different agents with different environments and tested on the environment identical to the DP setting. After comparing the result, we used the best agent to be the backend of our application. For our Goal-based wealth management application, the user can set their preference to present the set of feasible portfolios. And our agent choose the portfolio among them to interact with the real world.</a:t>
            </a:r>
            <a:endParaRPr/>
          </a:p>
        </p:txBody>
      </p:sp>
      <p:sp>
        <p:nvSpPr>
          <p:cNvPr id="481" name="Google Shape;481;g1a699ad8e0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This is our team page. We are all MSOR fist-year students.</a:t>
            </a:r>
            <a:endParaRPr/>
          </a:p>
          <a:p>
            <a:pPr indent="0" lvl="0" marL="0" rtl="0" algn="l">
              <a:spcBef>
                <a:spcPts val="1200"/>
              </a:spcBef>
              <a:spcAft>
                <a:spcPts val="0"/>
              </a:spcAft>
              <a:buNone/>
            </a:pPr>
            <a:r>
              <a:t/>
            </a:r>
            <a:endParaRPr/>
          </a:p>
        </p:txBody>
      </p:sp>
      <p:sp>
        <p:nvSpPr>
          <p:cNvPr id="111" name="Google Shape;11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This is the end of presentation. We are now open to any questions. Thank you</a:t>
            </a:r>
            <a:endParaRPr/>
          </a:p>
          <a:p>
            <a:pPr indent="0" lvl="0" marL="0" rtl="0" algn="l">
              <a:spcBef>
                <a:spcPts val="1200"/>
              </a:spcBef>
              <a:spcAft>
                <a:spcPts val="0"/>
              </a:spcAft>
              <a:buNone/>
            </a:pPr>
            <a:r>
              <a:t/>
            </a:r>
            <a:endParaRPr/>
          </a:p>
        </p:txBody>
      </p:sp>
      <p:sp>
        <p:nvSpPr>
          <p:cNvPr id="488" name="Google Shape;48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80096c764a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80096c764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This is our agenda. We will start with introducing the application of our Reinforcement learning algorithm.</a:t>
            </a:r>
            <a:endParaRPr/>
          </a:p>
          <a:p>
            <a:pPr indent="0" lvl="0" marL="0" rtl="0" algn="l">
              <a:spcBef>
                <a:spcPts val="1200"/>
              </a:spcBef>
              <a:spcAft>
                <a:spcPts val="0"/>
              </a:spcAft>
              <a:buNone/>
            </a:pPr>
            <a:r>
              <a:t/>
            </a:r>
            <a:endParaRPr/>
          </a:p>
        </p:txBody>
      </p:sp>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aca4fbecd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aca4fbecd4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1aca4fbecd4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80096c764a_3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80096c764a_3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180096c764a_3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80096c764a_1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180096c764a_1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80096c764a_3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180096c764a_3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80096c764a_3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180096c764a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80096c764a_1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So, there is one question here, why we need to choose Reinforcement learning over dynamic programming? When we use the dynamic programming to choose the action, we need to know the transition probability of securities’ price, which is unknown in the real world and required a lot of calculations to estimate. In contrast to it, reinforcement learning could learn without knowing the exact transition probability. However, at the beginning, we still used dynamic programming to solve our problem, because it will provide a theoretical optimal solution for us, and we regard it as a benchmark to our reinforcement learning solutions. The graph below shows what kind of policy the model will choose in different time slots and wealth, the yellow area means it will choose aggressive policy, which has higher expected return and higher volatility, and the blue area means it will choose defensive policy, which means lower expected return and lower volatility. The overall success probability is about 66%, which is also our theoretical optimal solution.</a:t>
            </a:r>
            <a:endParaRPr/>
          </a:p>
          <a:p>
            <a:pPr indent="0" lvl="0" marL="0" rtl="0" algn="l">
              <a:spcBef>
                <a:spcPts val="1200"/>
              </a:spcBef>
              <a:spcAft>
                <a:spcPts val="0"/>
              </a:spcAft>
              <a:buNone/>
            </a:pPr>
            <a:r>
              <a:t/>
            </a:r>
            <a:endParaRPr/>
          </a:p>
        </p:txBody>
      </p:sp>
      <p:sp>
        <p:nvSpPr>
          <p:cNvPr id="192" name="Google Shape;192;g180096c764a_1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1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2"/>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22" name="Google Shape;22;p12"/>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2"/>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2D58AC"/>
                </a:solidFill>
                <a:latin typeface="Gill Sans"/>
                <a:ea typeface="Gill Sans"/>
                <a:cs typeface="Gill Sans"/>
                <a:sym typeface="Gill Sans"/>
              </a:defRPr>
            </a:lvl1pPr>
            <a:lvl2pPr indent="0" lvl="1" marL="0" algn="r">
              <a:spcBef>
                <a:spcPts val="0"/>
              </a:spcBef>
              <a:buNone/>
              <a:defRPr b="0" i="0" sz="900" u="none" cap="none" strike="noStrike">
                <a:solidFill>
                  <a:srgbClr val="2D58AC"/>
                </a:solidFill>
                <a:latin typeface="Gill Sans"/>
                <a:ea typeface="Gill Sans"/>
                <a:cs typeface="Gill Sans"/>
                <a:sym typeface="Gill Sans"/>
              </a:defRPr>
            </a:lvl2pPr>
            <a:lvl3pPr indent="0" lvl="2" marL="0" algn="r">
              <a:spcBef>
                <a:spcPts val="0"/>
              </a:spcBef>
              <a:buNone/>
              <a:defRPr b="0" i="0" sz="900" u="none" cap="none" strike="noStrike">
                <a:solidFill>
                  <a:srgbClr val="2D58AC"/>
                </a:solidFill>
                <a:latin typeface="Gill Sans"/>
                <a:ea typeface="Gill Sans"/>
                <a:cs typeface="Gill Sans"/>
                <a:sym typeface="Gill Sans"/>
              </a:defRPr>
            </a:lvl3pPr>
            <a:lvl4pPr indent="0" lvl="3" marL="0" algn="r">
              <a:spcBef>
                <a:spcPts val="0"/>
              </a:spcBef>
              <a:buNone/>
              <a:defRPr b="0" i="0" sz="900" u="none" cap="none" strike="noStrike">
                <a:solidFill>
                  <a:srgbClr val="2D58AC"/>
                </a:solidFill>
                <a:latin typeface="Gill Sans"/>
                <a:ea typeface="Gill Sans"/>
                <a:cs typeface="Gill Sans"/>
                <a:sym typeface="Gill Sans"/>
              </a:defRPr>
            </a:lvl4pPr>
            <a:lvl5pPr indent="0" lvl="4" marL="0" algn="r">
              <a:spcBef>
                <a:spcPts val="0"/>
              </a:spcBef>
              <a:buNone/>
              <a:defRPr b="0" i="0" sz="900" u="none" cap="none" strike="noStrike">
                <a:solidFill>
                  <a:srgbClr val="2D58AC"/>
                </a:solidFill>
                <a:latin typeface="Gill Sans"/>
                <a:ea typeface="Gill Sans"/>
                <a:cs typeface="Gill Sans"/>
                <a:sym typeface="Gill Sans"/>
              </a:defRPr>
            </a:lvl5pPr>
            <a:lvl6pPr indent="0" lvl="5" marL="0" algn="r">
              <a:spcBef>
                <a:spcPts val="0"/>
              </a:spcBef>
              <a:buNone/>
              <a:defRPr b="0" i="0" sz="900" u="none" cap="none" strike="noStrike">
                <a:solidFill>
                  <a:srgbClr val="2D58AC"/>
                </a:solidFill>
                <a:latin typeface="Gill Sans"/>
                <a:ea typeface="Gill Sans"/>
                <a:cs typeface="Gill Sans"/>
                <a:sym typeface="Gill Sans"/>
              </a:defRPr>
            </a:lvl6pPr>
            <a:lvl7pPr indent="0" lvl="6" marL="0" algn="r">
              <a:spcBef>
                <a:spcPts val="0"/>
              </a:spcBef>
              <a:buNone/>
              <a:defRPr b="0" i="0" sz="900" u="none" cap="none" strike="noStrike">
                <a:solidFill>
                  <a:srgbClr val="2D58AC"/>
                </a:solidFill>
                <a:latin typeface="Gill Sans"/>
                <a:ea typeface="Gill Sans"/>
                <a:cs typeface="Gill Sans"/>
                <a:sym typeface="Gill Sans"/>
              </a:defRPr>
            </a:lvl7pPr>
            <a:lvl8pPr indent="0" lvl="7" marL="0" algn="r">
              <a:spcBef>
                <a:spcPts val="0"/>
              </a:spcBef>
              <a:buNone/>
              <a:defRPr b="0" i="0" sz="900" u="none" cap="none" strike="noStrike">
                <a:solidFill>
                  <a:srgbClr val="2D58AC"/>
                </a:solidFill>
                <a:latin typeface="Gill Sans"/>
                <a:ea typeface="Gill Sans"/>
                <a:cs typeface="Gill Sans"/>
                <a:sym typeface="Gill Sans"/>
              </a:defRPr>
            </a:lvl8pPr>
            <a:lvl9pPr indent="0" lvl="8" marL="0" algn="r">
              <a:spcBef>
                <a:spcPts val="0"/>
              </a:spcBef>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21"/>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1"/>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6" name="Google Shape;86;p2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22"/>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2"/>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2"/>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93" name="Google Shape;93;p22"/>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2"/>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2"/>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2D58AC"/>
                </a:solidFill>
                <a:latin typeface="Gill Sans"/>
                <a:ea typeface="Gill Sans"/>
                <a:cs typeface="Gill Sans"/>
                <a:sym typeface="Gill Sans"/>
              </a:defRPr>
            </a:lvl1pPr>
            <a:lvl2pPr indent="0" lvl="1" marL="0" algn="r">
              <a:spcBef>
                <a:spcPts val="0"/>
              </a:spcBef>
              <a:buNone/>
              <a:defRPr b="0" i="0" sz="900" u="none" cap="none" strike="noStrike">
                <a:solidFill>
                  <a:srgbClr val="2D58AC"/>
                </a:solidFill>
                <a:latin typeface="Gill Sans"/>
                <a:ea typeface="Gill Sans"/>
                <a:cs typeface="Gill Sans"/>
                <a:sym typeface="Gill Sans"/>
              </a:defRPr>
            </a:lvl2pPr>
            <a:lvl3pPr indent="0" lvl="2" marL="0" algn="r">
              <a:spcBef>
                <a:spcPts val="0"/>
              </a:spcBef>
              <a:buNone/>
              <a:defRPr b="0" i="0" sz="900" u="none" cap="none" strike="noStrike">
                <a:solidFill>
                  <a:srgbClr val="2D58AC"/>
                </a:solidFill>
                <a:latin typeface="Gill Sans"/>
                <a:ea typeface="Gill Sans"/>
                <a:cs typeface="Gill Sans"/>
                <a:sym typeface="Gill Sans"/>
              </a:defRPr>
            </a:lvl3pPr>
            <a:lvl4pPr indent="0" lvl="3" marL="0" algn="r">
              <a:spcBef>
                <a:spcPts val="0"/>
              </a:spcBef>
              <a:buNone/>
              <a:defRPr b="0" i="0" sz="900" u="none" cap="none" strike="noStrike">
                <a:solidFill>
                  <a:srgbClr val="2D58AC"/>
                </a:solidFill>
                <a:latin typeface="Gill Sans"/>
                <a:ea typeface="Gill Sans"/>
                <a:cs typeface="Gill Sans"/>
                <a:sym typeface="Gill Sans"/>
              </a:defRPr>
            </a:lvl4pPr>
            <a:lvl5pPr indent="0" lvl="4" marL="0" algn="r">
              <a:spcBef>
                <a:spcPts val="0"/>
              </a:spcBef>
              <a:buNone/>
              <a:defRPr b="0" i="0" sz="900" u="none" cap="none" strike="noStrike">
                <a:solidFill>
                  <a:srgbClr val="2D58AC"/>
                </a:solidFill>
                <a:latin typeface="Gill Sans"/>
                <a:ea typeface="Gill Sans"/>
                <a:cs typeface="Gill Sans"/>
                <a:sym typeface="Gill Sans"/>
              </a:defRPr>
            </a:lvl5pPr>
            <a:lvl6pPr indent="0" lvl="5" marL="0" algn="r">
              <a:spcBef>
                <a:spcPts val="0"/>
              </a:spcBef>
              <a:buNone/>
              <a:defRPr b="0" i="0" sz="900" u="none" cap="none" strike="noStrike">
                <a:solidFill>
                  <a:srgbClr val="2D58AC"/>
                </a:solidFill>
                <a:latin typeface="Gill Sans"/>
                <a:ea typeface="Gill Sans"/>
                <a:cs typeface="Gill Sans"/>
                <a:sym typeface="Gill Sans"/>
              </a:defRPr>
            </a:lvl6pPr>
            <a:lvl7pPr indent="0" lvl="6" marL="0" algn="r">
              <a:spcBef>
                <a:spcPts val="0"/>
              </a:spcBef>
              <a:buNone/>
              <a:defRPr b="0" i="0" sz="900" u="none" cap="none" strike="noStrike">
                <a:solidFill>
                  <a:srgbClr val="2D58AC"/>
                </a:solidFill>
                <a:latin typeface="Gill Sans"/>
                <a:ea typeface="Gill Sans"/>
                <a:cs typeface="Gill Sans"/>
                <a:sym typeface="Gill Sans"/>
              </a:defRPr>
            </a:lvl7pPr>
            <a:lvl8pPr indent="0" lvl="7" marL="0" algn="r">
              <a:spcBef>
                <a:spcPts val="0"/>
              </a:spcBef>
              <a:buNone/>
              <a:defRPr b="0" i="0" sz="900" u="none" cap="none" strike="noStrike">
                <a:solidFill>
                  <a:srgbClr val="2D58AC"/>
                </a:solidFill>
                <a:latin typeface="Gill Sans"/>
                <a:ea typeface="Gill Sans"/>
                <a:cs typeface="Gill Sans"/>
                <a:sym typeface="Gill Sans"/>
              </a:defRPr>
            </a:lvl8pPr>
            <a:lvl9pPr indent="0" lvl="8" marL="0" algn="r">
              <a:spcBef>
                <a:spcPts val="0"/>
              </a:spcBef>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9" name="Google Shape;29;p1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3"/>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14"/>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4"/>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6" name="Google Shape;36;p14"/>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7" name="Google Shape;37;p1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15"/>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5"/>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600"/>
              <a:buFont typeface="Gill Sans"/>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44" name="Google Shape;44;p1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2D58AC"/>
                </a:solidFill>
                <a:latin typeface="Gill Sans"/>
                <a:ea typeface="Gill Sans"/>
                <a:cs typeface="Gill Sans"/>
                <a:sym typeface="Gill Sans"/>
              </a:defRPr>
            </a:lvl1pPr>
            <a:lvl2pPr indent="0" lvl="1" marL="0" algn="r">
              <a:spcBef>
                <a:spcPts val="0"/>
              </a:spcBef>
              <a:buNone/>
              <a:defRPr b="0" i="0" sz="900" u="none" cap="none" strike="noStrike">
                <a:solidFill>
                  <a:srgbClr val="2D58AC"/>
                </a:solidFill>
                <a:latin typeface="Gill Sans"/>
                <a:ea typeface="Gill Sans"/>
                <a:cs typeface="Gill Sans"/>
                <a:sym typeface="Gill Sans"/>
              </a:defRPr>
            </a:lvl2pPr>
            <a:lvl3pPr indent="0" lvl="2" marL="0" algn="r">
              <a:spcBef>
                <a:spcPts val="0"/>
              </a:spcBef>
              <a:buNone/>
              <a:defRPr b="0" i="0" sz="900" u="none" cap="none" strike="noStrike">
                <a:solidFill>
                  <a:srgbClr val="2D58AC"/>
                </a:solidFill>
                <a:latin typeface="Gill Sans"/>
                <a:ea typeface="Gill Sans"/>
                <a:cs typeface="Gill Sans"/>
                <a:sym typeface="Gill Sans"/>
              </a:defRPr>
            </a:lvl3pPr>
            <a:lvl4pPr indent="0" lvl="3" marL="0" algn="r">
              <a:spcBef>
                <a:spcPts val="0"/>
              </a:spcBef>
              <a:buNone/>
              <a:defRPr b="0" i="0" sz="900" u="none" cap="none" strike="noStrike">
                <a:solidFill>
                  <a:srgbClr val="2D58AC"/>
                </a:solidFill>
                <a:latin typeface="Gill Sans"/>
                <a:ea typeface="Gill Sans"/>
                <a:cs typeface="Gill Sans"/>
                <a:sym typeface="Gill Sans"/>
              </a:defRPr>
            </a:lvl4pPr>
            <a:lvl5pPr indent="0" lvl="4" marL="0" algn="r">
              <a:spcBef>
                <a:spcPts val="0"/>
              </a:spcBef>
              <a:buNone/>
              <a:defRPr b="0" i="0" sz="900" u="none" cap="none" strike="noStrike">
                <a:solidFill>
                  <a:srgbClr val="2D58AC"/>
                </a:solidFill>
                <a:latin typeface="Gill Sans"/>
                <a:ea typeface="Gill Sans"/>
                <a:cs typeface="Gill Sans"/>
                <a:sym typeface="Gill Sans"/>
              </a:defRPr>
            </a:lvl5pPr>
            <a:lvl6pPr indent="0" lvl="5" marL="0" algn="r">
              <a:spcBef>
                <a:spcPts val="0"/>
              </a:spcBef>
              <a:buNone/>
              <a:defRPr b="0" i="0" sz="900" u="none" cap="none" strike="noStrike">
                <a:solidFill>
                  <a:srgbClr val="2D58AC"/>
                </a:solidFill>
                <a:latin typeface="Gill Sans"/>
                <a:ea typeface="Gill Sans"/>
                <a:cs typeface="Gill Sans"/>
                <a:sym typeface="Gill Sans"/>
              </a:defRPr>
            </a:lvl6pPr>
            <a:lvl7pPr indent="0" lvl="6" marL="0" algn="r">
              <a:spcBef>
                <a:spcPts val="0"/>
              </a:spcBef>
              <a:buNone/>
              <a:defRPr b="0" i="0" sz="900" u="none" cap="none" strike="noStrike">
                <a:solidFill>
                  <a:srgbClr val="2D58AC"/>
                </a:solidFill>
                <a:latin typeface="Gill Sans"/>
                <a:ea typeface="Gill Sans"/>
                <a:cs typeface="Gill Sans"/>
                <a:sym typeface="Gill Sans"/>
              </a:defRPr>
            </a:lvl7pPr>
            <a:lvl8pPr indent="0" lvl="7" marL="0" algn="r">
              <a:spcBef>
                <a:spcPts val="0"/>
              </a:spcBef>
              <a:buNone/>
              <a:defRPr b="0" i="0" sz="900" u="none" cap="none" strike="noStrike">
                <a:solidFill>
                  <a:srgbClr val="2D58AC"/>
                </a:solidFill>
                <a:latin typeface="Gill Sans"/>
                <a:ea typeface="Gill Sans"/>
                <a:cs typeface="Gill Sans"/>
                <a:sym typeface="Gill Sans"/>
              </a:defRPr>
            </a:lvl8pPr>
            <a:lvl9pPr indent="0" lvl="8" marL="0" algn="r">
              <a:spcBef>
                <a:spcPts val="0"/>
              </a:spcBef>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1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6"/>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1" name="Google Shape;51;p16"/>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2" name="Google Shape;52;p16"/>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noAutofit/>
          </a:bodyPr>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3" name="Google Shape;53;p16"/>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normAutofit/>
          </a:bodyPr>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4" name="Google Shape;54;p1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1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17"/>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7"/>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sp>
        <p:nvSpPr>
          <p:cNvPr id="68" name="Google Shape;68;p19"/>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9"/>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D58AC"/>
              </a:buClr>
              <a:buSzPts val="2000"/>
              <a:buFont typeface="Gill Sans"/>
              <a:buNone/>
              <a:defRPr b="0" sz="2000">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9"/>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normAutofit/>
          </a:bodyPr>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71" name="Google Shape;71;p19"/>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normAutofit/>
          </a:bodyPr>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2" name="Google Shape;72;p1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2D58A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2D58AC"/>
                </a:solidFill>
                <a:latin typeface="Gill Sans"/>
                <a:ea typeface="Gill Sans"/>
                <a:cs typeface="Gill Sans"/>
                <a:sym typeface="Gill Sans"/>
              </a:defRPr>
            </a:lvl1pPr>
            <a:lvl2pPr indent="0" lvl="1" marL="0" algn="r">
              <a:spcBef>
                <a:spcPts val="0"/>
              </a:spcBef>
              <a:buNone/>
              <a:defRPr b="0" i="0" sz="900" u="none" cap="none" strike="noStrike">
                <a:solidFill>
                  <a:srgbClr val="2D58AC"/>
                </a:solidFill>
                <a:latin typeface="Gill Sans"/>
                <a:ea typeface="Gill Sans"/>
                <a:cs typeface="Gill Sans"/>
                <a:sym typeface="Gill Sans"/>
              </a:defRPr>
            </a:lvl2pPr>
            <a:lvl3pPr indent="0" lvl="2" marL="0" algn="r">
              <a:spcBef>
                <a:spcPts val="0"/>
              </a:spcBef>
              <a:buNone/>
              <a:defRPr b="0" i="0" sz="900" u="none" cap="none" strike="noStrike">
                <a:solidFill>
                  <a:srgbClr val="2D58AC"/>
                </a:solidFill>
                <a:latin typeface="Gill Sans"/>
                <a:ea typeface="Gill Sans"/>
                <a:cs typeface="Gill Sans"/>
                <a:sym typeface="Gill Sans"/>
              </a:defRPr>
            </a:lvl3pPr>
            <a:lvl4pPr indent="0" lvl="3" marL="0" algn="r">
              <a:spcBef>
                <a:spcPts val="0"/>
              </a:spcBef>
              <a:buNone/>
              <a:defRPr b="0" i="0" sz="900" u="none" cap="none" strike="noStrike">
                <a:solidFill>
                  <a:srgbClr val="2D58AC"/>
                </a:solidFill>
                <a:latin typeface="Gill Sans"/>
                <a:ea typeface="Gill Sans"/>
                <a:cs typeface="Gill Sans"/>
                <a:sym typeface="Gill Sans"/>
              </a:defRPr>
            </a:lvl4pPr>
            <a:lvl5pPr indent="0" lvl="4" marL="0" algn="r">
              <a:spcBef>
                <a:spcPts val="0"/>
              </a:spcBef>
              <a:buNone/>
              <a:defRPr b="0" i="0" sz="900" u="none" cap="none" strike="noStrike">
                <a:solidFill>
                  <a:srgbClr val="2D58AC"/>
                </a:solidFill>
                <a:latin typeface="Gill Sans"/>
                <a:ea typeface="Gill Sans"/>
                <a:cs typeface="Gill Sans"/>
                <a:sym typeface="Gill Sans"/>
              </a:defRPr>
            </a:lvl5pPr>
            <a:lvl6pPr indent="0" lvl="5" marL="0" algn="r">
              <a:spcBef>
                <a:spcPts val="0"/>
              </a:spcBef>
              <a:buNone/>
              <a:defRPr b="0" i="0" sz="900" u="none" cap="none" strike="noStrike">
                <a:solidFill>
                  <a:srgbClr val="2D58AC"/>
                </a:solidFill>
                <a:latin typeface="Gill Sans"/>
                <a:ea typeface="Gill Sans"/>
                <a:cs typeface="Gill Sans"/>
                <a:sym typeface="Gill Sans"/>
              </a:defRPr>
            </a:lvl6pPr>
            <a:lvl7pPr indent="0" lvl="6" marL="0" algn="r">
              <a:spcBef>
                <a:spcPts val="0"/>
              </a:spcBef>
              <a:buNone/>
              <a:defRPr b="0" i="0" sz="900" u="none" cap="none" strike="noStrike">
                <a:solidFill>
                  <a:srgbClr val="2D58AC"/>
                </a:solidFill>
                <a:latin typeface="Gill Sans"/>
                <a:ea typeface="Gill Sans"/>
                <a:cs typeface="Gill Sans"/>
                <a:sym typeface="Gill Sans"/>
              </a:defRPr>
            </a:lvl7pPr>
            <a:lvl8pPr indent="0" lvl="7" marL="0" algn="r">
              <a:spcBef>
                <a:spcPts val="0"/>
              </a:spcBef>
              <a:buNone/>
              <a:defRPr b="0" i="0" sz="900" u="none" cap="none" strike="noStrike">
                <a:solidFill>
                  <a:srgbClr val="2D58AC"/>
                </a:solidFill>
                <a:latin typeface="Gill Sans"/>
                <a:ea typeface="Gill Sans"/>
                <a:cs typeface="Gill Sans"/>
                <a:sym typeface="Gill Sans"/>
              </a:defRPr>
            </a:lvl8pPr>
            <a:lvl9pPr indent="0" lvl="8" marL="0" algn="r">
              <a:spcBef>
                <a:spcPts val="0"/>
              </a:spcBef>
              <a:buNone/>
              <a:defRPr b="0" i="0" sz="900" u="none" cap="none" strike="noStrike">
                <a:solidFill>
                  <a:srgbClr val="2D58AC"/>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20"/>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Gill Sans"/>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0"/>
          <p:cNvSpPr/>
          <p:nvPr>
            <p:ph idx="2" type="pic"/>
          </p:nvPr>
        </p:nvSpPr>
        <p:spPr>
          <a:xfrm>
            <a:off x="447817" y="599725"/>
            <a:ext cx="11290859" cy="3557252"/>
          </a:xfrm>
          <a:prstGeom prst="rect">
            <a:avLst/>
          </a:prstGeom>
          <a:noFill/>
          <a:ln>
            <a:noFill/>
          </a:ln>
        </p:spPr>
      </p:sp>
      <p:sp>
        <p:nvSpPr>
          <p:cNvPr id="78" name="Google Shape;78;p20"/>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normAutofit/>
          </a:bodyPr>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9" name="Google Shape;79;p2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lt1"/>
              </a:buClr>
              <a:buSzPts val="2800"/>
              <a:buFont typeface="Gill Sans"/>
              <a:buNone/>
              <a:defRPr b="0" i="0" sz="28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11"/>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normAutofit/>
          </a:bodyPr>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Gill Sans"/>
                <a:ea typeface="Gill Sans"/>
                <a:cs typeface="Gill Sans"/>
                <a:sym typeface="Gill Sans"/>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Gill Sans"/>
                <a:ea typeface="Gill Sans"/>
                <a:cs typeface="Gill Sans"/>
                <a:sym typeface="Gill Sans"/>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Gill Sans"/>
                <a:ea typeface="Gill Sans"/>
                <a:cs typeface="Gill Sans"/>
                <a:sym typeface="Gill Sans"/>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Gill Sans"/>
                <a:ea typeface="Gill Sans"/>
                <a:cs typeface="Gill Sans"/>
                <a:sym typeface="Gill Sans"/>
              </a:defRPr>
            </a:lvl9pPr>
          </a:lstStyle>
          <a:p/>
        </p:txBody>
      </p:sp>
      <p:sp>
        <p:nvSpPr>
          <p:cNvPr id="12" name="Google Shape;12;p1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4" name="Google Shape;14;p1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9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9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9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9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9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9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9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9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1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25.png"/><Relationship Id="rId5" Type="http://schemas.openxmlformats.org/officeDocument/2006/relationships/image" Target="../media/image4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38.jpg"/><Relationship Id="rId5" Type="http://schemas.openxmlformats.org/officeDocument/2006/relationships/image" Target="../media/image33.jpg"/><Relationship Id="rId6"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46.png"/><Relationship Id="rId7"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2.jpg"/><Relationship Id="rId5" Type="http://schemas.openxmlformats.org/officeDocument/2006/relationships/image" Target="../media/image1.jpg"/><Relationship Id="rId6" Type="http://schemas.openxmlformats.org/officeDocument/2006/relationships/image" Target="../media/image6.png"/><Relationship Id="rId7"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6.jp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39.png"/><Relationship Id="rId12"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jpg"/><Relationship Id="rId4" Type="http://schemas.openxmlformats.org/officeDocument/2006/relationships/image" Target="../media/image31.png"/><Relationship Id="rId9" Type="http://schemas.openxmlformats.org/officeDocument/2006/relationships/image" Target="../media/image41.png"/><Relationship Id="rId5" Type="http://schemas.openxmlformats.org/officeDocument/2006/relationships/image" Target="../media/image27.png"/><Relationship Id="rId6" Type="http://schemas.openxmlformats.org/officeDocument/2006/relationships/image" Target="../media/image34.png"/><Relationship Id="rId7" Type="http://schemas.openxmlformats.org/officeDocument/2006/relationships/image" Target="../media/image40.png"/><Relationship Id="rId8"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48.png"/><Relationship Id="rId5" Type="http://schemas.openxmlformats.org/officeDocument/2006/relationships/image" Target="../media/image15.png"/><Relationship Id="rId6"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3.png"/><Relationship Id="rId13"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9.png"/><Relationship Id="rId9"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pic>
        <p:nvPicPr>
          <p:cNvPr id="101" name="Google Shape;101;p1"/>
          <p:cNvPicPr preferRelativeResize="0"/>
          <p:nvPr/>
        </p:nvPicPr>
        <p:blipFill>
          <a:blip r:embed="rId3">
            <a:alphaModFix/>
          </a:blip>
          <a:stretch>
            <a:fillRect/>
          </a:stretch>
        </p:blipFill>
        <p:spPr>
          <a:xfrm>
            <a:off x="0" y="0"/>
            <a:ext cx="12192000" cy="6858000"/>
          </a:xfrm>
          <a:prstGeom prst="rect">
            <a:avLst/>
          </a:prstGeom>
          <a:noFill/>
          <a:ln>
            <a:noFill/>
          </a:ln>
        </p:spPr>
      </p:pic>
      <p:grpSp>
        <p:nvGrpSpPr>
          <p:cNvPr id="102" name="Google Shape;102;p1"/>
          <p:cNvGrpSpPr/>
          <p:nvPr/>
        </p:nvGrpSpPr>
        <p:grpSpPr>
          <a:xfrm>
            <a:off x="446534" y="453643"/>
            <a:ext cx="11298933" cy="98554"/>
            <a:chOff x="446534" y="453643"/>
            <a:chExt cx="11298933" cy="98554"/>
          </a:xfrm>
        </p:grpSpPr>
        <p:sp>
          <p:nvSpPr>
            <p:cNvPr id="103" name="Google Shape;103;p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
          <p:cNvSpPr txBox="1"/>
          <p:nvPr>
            <p:ph type="ctrTitle"/>
          </p:nvPr>
        </p:nvSpPr>
        <p:spPr>
          <a:xfrm>
            <a:off x="70525" y="1494675"/>
            <a:ext cx="12121500" cy="5721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lt1"/>
              </a:buClr>
              <a:buSzPts val="2800"/>
              <a:buFont typeface="Gill Sans"/>
              <a:buNone/>
            </a:pPr>
            <a:r>
              <a:rPr lang="en-US" sz="2700">
                <a:solidFill>
                  <a:schemeClr val="lt1"/>
                </a:solidFill>
              </a:rPr>
              <a:t>GOAL-BASED WEALTH MANAGEMENT WITH REINFORCEMENT LEARNING</a:t>
            </a:r>
            <a:endParaRPr sz="3500"/>
          </a:p>
        </p:txBody>
      </p:sp>
      <p:sp>
        <p:nvSpPr>
          <p:cNvPr id="107" name="Google Shape;107;p1"/>
          <p:cNvSpPr txBox="1"/>
          <p:nvPr>
            <p:ph idx="1" type="subTitle"/>
          </p:nvPr>
        </p:nvSpPr>
        <p:spPr>
          <a:xfrm>
            <a:off x="903719" y="2066771"/>
            <a:ext cx="10993500" cy="484800"/>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72"/>
              <a:buNone/>
            </a:pPr>
            <a:r>
              <a:rPr lang="en-US">
                <a:solidFill>
                  <a:srgbClr val="7CEBFF"/>
                </a:solidFill>
              </a:rPr>
              <a:t>ML3 –BOWEN FANG, BOTAO ZHANG, CHONGYI CHIE,  AND YICHEN </a:t>
            </a:r>
            <a:r>
              <a:rPr lang="en-US">
                <a:solidFill>
                  <a:srgbClr val="7CEBFF"/>
                </a:solidFill>
              </a:rPr>
              <a:t>YAO</a:t>
            </a:r>
            <a:endParaRPr>
              <a:solidFill>
                <a:srgbClr val="7CEB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Motivation</a:t>
            </a:r>
            <a:endParaRPr/>
          </a:p>
        </p:txBody>
      </p:sp>
      <p:sp>
        <p:nvSpPr>
          <p:cNvPr id="210" name="Google Shape;210;p4"/>
          <p:cNvSpPr txBox="1"/>
          <p:nvPr>
            <p:ph idx="1" type="body"/>
          </p:nvPr>
        </p:nvSpPr>
        <p:spPr>
          <a:xfrm>
            <a:off x="581200" y="2180498"/>
            <a:ext cx="11029500" cy="1460400"/>
          </a:xfrm>
          <a:prstGeom prst="rect">
            <a:avLst/>
          </a:prstGeom>
          <a:noFill/>
          <a:ln>
            <a:noFill/>
          </a:ln>
        </p:spPr>
        <p:txBody>
          <a:bodyPr anchorCtr="0" anchor="ctr" bIns="45700" lIns="91425" spcFirstLastPara="1" rIns="91425" wrap="square" tIns="45700">
            <a:normAutofit/>
          </a:bodyPr>
          <a:lstStyle/>
          <a:p>
            <a:pPr indent="-333756" lvl="0" marL="457200" rtl="0" algn="l">
              <a:spcBef>
                <a:spcPts val="0"/>
              </a:spcBef>
              <a:spcAft>
                <a:spcPts val="0"/>
              </a:spcAft>
              <a:buSzPts val="1656"/>
              <a:buChar char="●"/>
            </a:pPr>
            <a:r>
              <a:rPr lang="en-US"/>
              <a:t>D</a:t>
            </a:r>
            <a:r>
              <a:rPr lang="en-US"/>
              <a:t>eveloping a RL algorithm which solves GBWM problem with limited observation over the large entire state space is "mission-impossible". </a:t>
            </a:r>
            <a:endParaRPr/>
          </a:p>
          <a:p>
            <a:pPr indent="-333756" lvl="0" marL="457200" rtl="0" algn="l">
              <a:spcBef>
                <a:spcPts val="0"/>
              </a:spcBef>
              <a:spcAft>
                <a:spcPts val="0"/>
              </a:spcAft>
              <a:buSzPts val="1656"/>
              <a:buChar char="●"/>
            </a:pPr>
            <a:r>
              <a:rPr lang="en-US"/>
              <a:t>We developed a RL algorithm that approximates the optimal solution.</a:t>
            </a:r>
            <a:endParaRPr/>
          </a:p>
        </p:txBody>
      </p:sp>
      <p:sp>
        <p:nvSpPr>
          <p:cNvPr id="211" name="Google Shape;211;p4"/>
          <p:cNvSpPr/>
          <p:nvPr/>
        </p:nvSpPr>
        <p:spPr>
          <a:xfrm>
            <a:off x="1299250" y="4105450"/>
            <a:ext cx="2171400" cy="225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12" name="Google Shape;212;p4"/>
          <p:cNvSpPr/>
          <p:nvPr/>
        </p:nvSpPr>
        <p:spPr>
          <a:xfrm>
            <a:off x="1299250" y="4330450"/>
            <a:ext cx="2171400" cy="225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grpSp>
        <p:nvGrpSpPr>
          <p:cNvPr id="213" name="Google Shape;213;p4"/>
          <p:cNvGrpSpPr/>
          <p:nvPr/>
        </p:nvGrpSpPr>
        <p:grpSpPr>
          <a:xfrm>
            <a:off x="2318675" y="4754175"/>
            <a:ext cx="119100" cy="516600"/>
            <a:chOff x="2263925" y="4382225"/>
            <a:chExt cx="119100" cy="516600"/>
          </a:xfrm>
        </p:grpSpPr>
        <p:sp>
          <p:nvSpPr>
            <p:cNvPr id="214" name="Google Shape;214;p4"/>
            <p:cNvSpPr/>
            <p:nvPr/>
          </p:nvSpPr>
          <p:spPr>
            <a:xfrm>
              <a:off x="2263925" y="438222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2263925" y="479292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2263925" y="458757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4"/>
          <p:cNvSpPr/>
          <p:nvPr/>
        </p:nvSpPr>
        <p:spPr>
          <a:xfrm>
            <a:off x="1292525" y="5370225"/>
            <a:ext cx="2171400" cy="225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grpSp>
        <p:nvGrpSpPr>
          <p:cNvPr id="218" name="Google Shape;218;p4"/>
          <p:cNvGrpSpPr/>
          <p:nvPr/>
        </p:nvGrpSpPr>
        <p:grpSpPr>
          <a:xfrm rot="5400000">
            <a:off x="3928400" y="4080400"/>
            <a:ext cx="119100" cy="516600"/>
            <a:chOff x="2263925" y="4382225"/>
            <a:chExt cx="119100" cy="516600"/>
          </a:xfrm>
        </p:grpSpPr>
        <p:sp>
          <p:nvSpPr>
            <p:cNvPr id="219" name="Google Shape;219;p4"/>
            <p:cNvSpPr/>
            <p:nvPr/>
          </p:nvSpPr>
          <p:spPr>
            <a:xfrm>
              <a:off x="2263925" y="438222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2263925" y="479292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2263925" y="458757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4"/>
          <p:cNvSpPr/>
          <p:nvPr/>
        </p:nvSpPr>
        <p:spPr>
          <a:xfrm>
            <a:off x="4511975" y="4105450"/>
            <a:ext cx="2171400" cy="225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23" name="Google Shape;223;p4"/>
          <p:cNvSpPr/>
          <p:nvPr/>
        </p:nvSpPr>
        <p:spPr>
          <a:xfrm>
            <a:off x="4511975" y="4330450"/>
            <a:ext cx="2171400" cy="225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grpSp>
        <p:nvGrpSpPr>
          <p:cNvPr id="224" name="Google Shape;224;p4"/>
          <p:cNvGrpSpPr/>
          <p:nvPr/>
        </p:nvGrpSpPr>
        <p:grpSpPr>
          <a:xfrm>
            <a:off x="5531400" y="4754175"/>
            <a:ext cx="119100" cy="516600"/>
            <a:chOff x="2263925" y="4382225"/>
            <a:chExt cx="119100" cy="516600"/>
          </a:xfrm>
        </p:grpSpPr>
        <p:sp>
          <p:nvSpPr>
            <p:cNvPr id="225" name="Google Shape;225;p4"/>
            <p:cNvSpPr/>
            <p:nvPr/>
          </p:nvSpPr>
          <p:spPr>
            <a:xfrm>
              <a:off x="2263925" y="438222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2263925" y="479292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2263925" y="458757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4"/>
          <p:cNvSpPr/>
          <p:nvPr/>
        </p:nvSpPr>
        <p:spPr>
          <a:xfrm>
            <a:off x="4505250" y="5370225"/>
            <a:ext cx="2171400" cy="225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grpSp>
        <p:nvGrpSpPr>
          <p:cNvPr id="229" name="Google Shape;229;p4"/>
          <p:cNvGrpSpPr/>
          <p:nvPr/>
        </p:nvGrpSpPr>
        <p:grpSpPr>
          <a:xfrm rot="5400000">
            <a:off x="3925038" y="5224425"/>
            <a:ext cx="119100" cy="516600"/>
            <a:chOff x="2263925" y="4382225"/>
            <a:chExt cx="119100" cy="516600"/>
          </a:xfrm>
        </p:grpSpPr>
        <p:sp>
          <p:nvSpPr>
            <p:cNvPr id="230" name="Google Shape;230;p4"/>
            <p:cNvSpPr/>
            <p:nvPr/>
          </p:nvSpPr>
          <p:spPr>
            <a:xfrm>
              <a:off x="2263925" y="438222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2263925" y="479292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2263925" y="4587575"/>
              <a:ext cx="119100" cy="1059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4"/>
          <p:cNvSpPr/>
          <p:nvPr/>
        </p:nvSpPr>
        <p:spPr>
          <a:xfrm>
            <a:off x="1069125" y="4181950"/>
            <a:ext cx="119100" cy="1360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txBox="1"/>
          <p:nvPr/>
        </p:nvSpPr>
        <p:spPr>
          <a:xfrm>
            <a:off x="11925" y="4554250"/>
            <a:ext cx="105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100x-1000x</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rows</a:t>
            </a:r>
            <a:endParaRPr>
              <a:latin typeface="Gill Sans"/>
              <a:ea typeface="Gill Sans"/>
              <a:cs typeface="Gill Sans"/>
              <a:sym typeface="Gill Sans"/>
            </a:endParaRPr>
          </a:p>
        </p:txBody>
      </p:sp>
      <p:sp>
        <p:nvSpPr>
          <p:cNvPr id="235" name="Google Shape;235;p4"/>
          <p:cNvSpPr/>
          <p:nvPr/>
        </p:nvSpPr>
        <p:spPr>
          <a:xfrm rot="-5400000">
            <a:off x="3910050" y="3137950"/>
            <a:ext cx="119100" cy="53151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txBox="1"/>
          <p:nvPr/>
        </p:nvSpPr>
        <p:spPr>
          <a:xfrm>
            <a:off x="3456000" y="5906800"/>
            <a:ext cx="105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10x-100x</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cols</a:t>
            </a:r>
            <a:endParaRPr>
              <a:latin typeface="Gill Sans"/>
              <a:ea typeface="Gill Sans"/>
              <a:cs typeface="Gill Sans"/>
              <a:sym typeface="Gill Sans"/>
            </a:endParaRPr>
          </a:p>
        </p:txBody>
      </p:sp>
      <p:sp>
        <p:nvSpPr>
          <p:cNvPr id="237" name="Google Shape;237;p4"/>
          <p:cNvSpPr txBox="1"/>
          <p:nvPr/>
        </p:nvSpPr>
        <p:spPr>
          <a:xfrm>
            <a:off x="6787675" y="3927875"/>
            <a:ext cx="5315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GBWM state space</a:t>
            </a:r>
            <a:endParaRPr sz="1800">
              <a:latin typeface="Gill Sans"/>
              <a:ea typeface="Gill Sans"/>
              <a:cs typeface="Gill Sans"/>
              <a:sym typeface="Gill Sans"/>
            </a:endParaRPr>
          </a:p>
          <a:p>
            <a:pPr indent="0" lvl="0" marL="0" rtl="0" algn="l">
              <a:spcBef>
                <a:spcPts val="0"/>
              </a:spcBef>
              <a:spcAft>
                <a:spcPts val="0"/>
              </a:spcAft>
              <a:buNone/>
            </a:pPr>
            <a:r>
              <a:t/>
            </a:r>
            <a:endParaRPr sz="1800">
              <a:latin typeface="Gill Sans"/>
              <a:ea typeface="Gill Sans"/>
              <a:cs typeface="Gill Sans"/>
              <a:sym typeface="Gill Sans"/>
            </a:endParaRPr>
          </a:p>
          <a:p>
            <a:pPr indent="0" lvl="0" marL="0" rtl="0" algn="l">
              <a:spcBef>
                <a:spcPts val="0"/>
              </a:spcBef>
              <a:spcAft>
                <a:spcPts val="0"/>
              </a:spcAft>
              <a:buNone/>
            </a:pPr>
            <a:r>
              <a:rPr lang="en-US" sz="1800">
                <a:latin typeface="Gill Sans"/>
                <a:ea typeface="Gill Sans"/>
                <a:cs typeface="Gill Sans"/>
                <a:sym typeface="Gill Sans"/>
              </a:rPr>
              <a:t>Agents could visit 10% of rows ( others are extremely rare, but important! )</a:t>
            </a:r>
            <a:endParaRPr sz="1800">
              <a:latin typeface="Gill Sans"/>
              <a:ea typeface="Gill Sans"/>
              <a:cs typeface="Gill Sans"/>
              <a:sym typeface="Gill Sans"/>
            </a:endParaRPr>
          </a:p>
          <a:p>
            <a:pPr indent="0" lvl="0" marL="0" rtl="0" algn="l">
              <a:spcBef>
                <a:spcPts val="0"/>
              </a:spcBef>
              <a:spcAft>
                <a:spcPts val="0"/>
              </a:spcAft>
              <a:buNone/>
            </a:pPr>
            <a:r>
              <a:t/>
            </a:r>
            <a:endParaRPr sz="1800">
              <a:latin typeface="Gill Sans"/>
              <a:ea typeface="Gill Sans"/>
              <a:cs typeface="Gill Sans"/>
              <a:sym typeface="Gill Sans"/>
            </a:endParaRPr>
          </a:p>
          <a:p>
            <a:pPr indent="0" lvl="0" marL="0" rtl="0" algn="l">
              <a:spcBef>
                <a:spcPts val="0"/>
              </a:spcBef>
              <a:spcAft>
                <a:spcPts val="0"/>
              </a:spcAft>
              <a:buNone/>
            </a:pPr>
            <a:r>
              <a:rPr lang="en-US" sz="1800">
                <a:latin typeface="Gill Sans"/>
                <a:ea typeface="Gill Sans"/>
                <a:cs typeface="Gill Sans"/>
                <a:sym typeface="Gill Sans"/>
              </a:rPr>
              <a:t>Since the learning of a proper strategy over all possible states is difficult in tabular RL, we have turned to approximation</a:t>
            </a:r>
            <a:endParaRPr sz="1800">
              <a:latin typeface="Gill Sans"/>
              <a:ea typeface="Gill Sans"/>
              <a:cs typeface="Gill Sans"/>
              <a:sym typeface="Gill Sans"/>
            </a:endParaRPr>
          </a:p>
        </p:txBody>
      </p:sp>
      <p:pic>
        <p:nvPicPr>
          <p:cNvPr id="238" name="Google Shape;238;p4"/>
          <p:cNvPicPr preferRelativeResize="0"/>
          <p:nvPr/>
        </p:nvPicPr>
        <p:blipFill>
          <a:blip r:embed="rId3">
            <a:alphaModFix/>
          </a:blip>
          <a:stretch>
            <a:fillRect/>
          </a:stretch>
        </p:blipFill>
        <p:spPr>
          <a:xfrm>
            <a:off x="9271150" y="6385325"/>
            <a:ext cx="2824251" cy="395400"/>
          </a:xfrm>
          <a:prstGeom prst="rect">
            <a:avLst/>
          </a:prstGeom>
          <a:noFill/>
          <a:ln>
            <a:noFill/>
          </a:ln>
        </p:spPr>
      </p:pic>
      <p:pic>
        <p:nvPicPr>
          <p:cNvPr id="239" name="Google Shape;239;p4"/>
          <p:cNvPicPr preferRelativeResize="0"/>
          <p:nvPr/>
        </p:nvPicPr>
        <p:blipFill>
          <a:blip r:embed="rId4">
            <a:alphaModFix/>
          </a:blip>
          <a:stretch>
            <a:fillRect/>
          </a:stretch>
        </p:blipFill>
        <p:spPr>
          <a:xfrm>
            <a:off x="2109750" y="3640900"/>
            <a:ext cx="396539" cy="749025"/>
          </a:xfrm>
          <a:prstGeom prst="rect">
            <a:avLst/>
          </a:prstGeom>
          <a:noFill/>
          <a:ln>
            <a:noFill/>
          </a:ln>
        </p:spPr>
      </p:pic>
      <p:pic>
        <p:nvPicPr>
          <p:cNvPr id="240" name="Google Shape;240;p4"/>
          <p:cNvPicPr preferRelativeResize="0"/>
          <p:nvPr/>
        </p:nvPicPr>
        <p:blipFill>
          <a:blip r:embed="rId4">
            <a:alphaModFix/>
          </a:blip>
          <a:stretch>
            <a:fillRect/>
          </a:stretch>
        </p:blipFill>
        <p:spPr>
          <a:xfrm>
            <a:off x="5897675" y="4871200"/>
            <a:ext cx="396539" cy="74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Key Idea</a:t>
            </a:r>
            <a:endParaRPr/>
          </a:p>
        </p:txBody>
      </p:sp>
      <p:sp>
        <p:nvSpPr>
          <p:cNvPr id="246" name="Google Shape;246;p6"/>
          <p:cNvSpPr txBox="1"/>
          <p:nvPr>
            <p:ph idx="1" type="body"/>
          </p:nvPr>
        </p:nvSpPr>
        <p:spPr>
          <a:xfrm>
            <a:off x="294975" y="1872525"/>
            <a:ext cx="2519700" cy="4512900"/>
          </a:xfrm>
          <a:prstGeom prst="rect">
            <a:avLst/>
          </a:prstGeom>
          <a:noFill/>
          <a:ln>
            <a:noFill/>
          </a:ln>
        </p:spPr>
        <p:txBody>
          <a:bodyPr anchorCtr="0" anchor="ctr" bIns="45700" lIns="91425" spcFirstLastPara="1" rIns="91425" wrap="square" tIns="45700">
            <a:normAutofit/>
          </a:bodyPr>
          <a:lstStyle/>
          <a:p>
            <a:pPr indent="-333756" lvl="0" marL="457200" rtl="0" algn="l">
              <a:spcBef>
                <a:spcPts val="0"/>
              </a:spcBef>
              <a:spcAft>
                <a:spcPts val="0"/>
              </a:spcAft>
              <a:buSzPts val="1656"/>
              <a:buChar char="●"/>
            </a:pPr>
            <a:r>
              <a:rPr b="1" lang="en-US"/>
              <a:t>Approximation guides RL agent acts properly in real-world environment</a:t>
            </a:r>
            <a:endParaRPr b="1"/>
          </a:p>
          <a:p>
            <a:pPr indent="0" lvl="0" marL="457200" rtl="0" algn="l">
              <a:spcBef>
                <a:spcPts val="0"/>
              </a:spcBef>
              <a:spcAft>
                <a:spcPts val="0"/>
              </a:spcAft>
              <a:buNone/>
            </a:pPr>
            <a:r>
              <a:t/>
            </a:r>
            <a:endParaRPr/>
          </a:p>
          <a:p>
            <a:pPr indent="-321056" lvl="0" marL="457200" rtl="0" algn="l">
              <a:spcBef>
                <a:spcPts val="0"/>
              </a:spcBef>
              <a:spcAft>
                <a:spcPts val="0"/>
              </a:spcAft>
              <a:buSzPts val="1456"/>
              <a:buChar char="●"/>
            </a:pPr>
            <a:r>
              <a:rPr lang="en-US" sz="1600"/>
              <a:t>We approximate Table with Deep Learning network</a:t>
            </a:r>
            <a:endParaRPr sz="1600"/>
          </a:p>
          <a:p>
            <a:pPr indent="0" lvl="0" marL="457200" rtl="0" algn="l">
              <a:spcBef>
                <a:spcPts val="0"/>
              </a:spcBef>
              <a:spcAft>
                <a:spcPts val="0"/>
              </a:spcAft>
              <a:buNone/>
            </a:pPr>
            <a:r>
              <a:t/>
            </a:r>
            <a:endParaRPr/>
          </a:p>
          <a:p>
            <a:pPr indent="-321056" lvl="0" marL="457200" rtl="0" algn="l">
              <a:spcBef>
                <a:spcPts val="0"/>
              </a:spcBef>
              <a:spcAft>
                <a:spcPts val="0"/>
              </a:spcAft>
              <a:buSzPts val="1456"/>
              <a:buChar char="●"/>
            </a:pPr>
            <a:r>
              <a:rPr lang="en-US" sz="1600"/>
              <a:t>We approximate Sparse reward with stepwise reward</a:t>
            </a:r>
            <a:endParaRPr sz="1600"/>
          </a:p>
          <a:p>
            <a:pPr indent="0" lvl="0" marL="457200" rtl="0" algn="l">
              <a:spcBef>
                <a:spcPts val="0"/>
              </a:spcBef>
              <a:spcAft>
                <a:spcPts val="0"/>
              </a:spcAft>
              <a:buNone/>
            </a:pPr>
            <a:r>
              <a:t/>
            </a:r>
            <a:endParaRPr/>
          </a:p>
        </p:txBody>
      </p:sp>
      <p:pic>
        <p:nvPicPr>
          <p:cNvPr id="247" name="Google Shape;247;p6"/>
          <p:cNvPicPr preferRelativeResize="0"/>
          <p:nvPr/>
        </p:nvPicPr>
        <p:blipFill>
          <a:blip r:embed="rId3">
            <a:alphaModFix/>
          </a:blip>
          <a:stretch>
            <a:fillRect/>
          </a:stretch>
        </p:blipFill>
        <p:spPr>
          <a:xfrm>
            <a:off x="9271150" y="6385325"/>
            <a:ext cx="2824251" cy="395400"/>
          </a:xfrm>
          <a:prstGeom prst="rect">
            <a:avLst/>
          </a:prstGeom>
          <a:noFill/>
          <a:ln>
            <a:noFill/>
          </a:ln>
        </p:spPr>
      </p:pic>
      <p:pic>
        <p:nvPicPr>
          <p:cNvPr id="248" name="Google Shape;248;p6"/>
          <p:cNvPicPr preferRelativeResize="0"/>
          <p:nvPr/>
        </p:nvPicPr>
        <p:blipFill>
          <a:blip r:embed="rId4">
            <a:alphaModFix/>
          </a:blip>
          <a:stretch>
            <a:fillRect/>
          </a:stretch>
        </p:blipFill>
        <p:spPr>
          <a:xfrm>
            <a:off x="2624700" y="1812900"/>
            <a:ext cx="9189652" cy="5173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80096c764a_1_6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Basic RL Problem Statement </a:t>
            </a:r>
            <a:endParaRPr/>
          </a:p>
        </p:txBody>
      </p:sp>
      <p:sp>
        <p:nvSpPr>
          <p:cNvPr id="254" name="Google Shape;254;g180096c764a_1_62"/>
          <p:cNvSpPr txBox="1"/>
          <p:nvPr>
            <p:ph idx="1" type="body"/>
          </p:nvPr>
        </p:nvSpPr>
        <p:spPr>
          <a:xfrm>
            <a:off x="581200" y="1989677"/>
            <a:ext cx="11029500" cy="2196600"/>
          </a:xfrm>
          <a:prstGeom prst="rect">
            <a:avLst/>
          </a:prstGeom>
          <a:noFill/>
          <a:ln>
            <a:noFill/>
          </a:ln>
        </p:spPr>
        <p:txBody>
          <a:bodyPr anchorCtr="0" anchor="ctr" bIns="45700" lIns="91425" spcFirstLastPara="1" rIns="91425" wrap="square" tIns="45700">
            <a:normAutofit/>
          </a:bodyPr>
          <a:lstStyle/>
          <a:p>
            <a:pPr indent="-333756" lvl="0" marL="457200" rtl="0" algn="l">
              <a:spcBef>
                <a:spcPts val="0"/>
              </a:spcBef>
              <a:spcAft>
                <a:spcPts val="0"/>
              </a:spcAft>
              <a:buSzPts val="1656"/>
              <a:buChar char="●"/>
            </a:pPr>
            <a:r>
              <a:rPr lang="en-US"/>
              <a:t>The agent chooses a portfolio from efficient frontier at each rebalancing period, to maximize the probability that the goal wealth region is reached.</a:t>
            </a:r>
            <a:endParaRPr/>
          </a:p>
          <a:p>
            <a:pPr indent="-333756" lvl="1" marL="1371600" rtl="0" algn="l">
              <a:spcBef>
                <a:spcPts val="0"/>
              </a:spcBef>
              <a:spcAft>
                <a:spcPts val="0"/>
              </a:spcAft>
              <a:buSzPts val="1656"/>
              <a:buChar char="○"/>
            </a:pPr>
            <a:r>
              <a:rPr lang="en-US"/>
              <a:t>State: 1x2 vector [wealth, timestamp] </a:t>
            </a:r>
            <a:endParaRPr/>
          </a:p>
          <a:p>
            <a:pPr indent="-333756" lvl="1" marL="1371600" rtl="0" algn="l">
              <a:spcBef>
                <a:spcPts val="0"/>
              </a:spcBef>
              <a:spcAft>
                <a:spcPts val="0"/>
              </a:spcAft>
              <a:buSzPts val="1656"/>
              <a:buChar char="○"/>
            </a:pPr>
            <a:r>
              <a:rPr lang="en-US"/>
              <a:t>Action: Int [1, 15]</a:t>
            </a:r>
            <a:endParaRPr/>
          </a:p>
          <a:p>
            <a:pPr indent="-333756" lvl="1" marL="1371600" rtl="0" algn="l">
              <a:spcBef>
                <a:spcPts val="0"/>
              </a:spcBef>
              <a:spcAft>
                <a:spcPts val="0"/>
              </a:spcAft>
              <a:buSzPts val="1656"/>
              <a:buChar char="○"/>
            </a:pPr>
            <a:r>
              <a:rPr lang="en-US"/>
              <a:t>Transition: GBM</a:t>
            </a:r>
            <a:endParaRPr/>
          </a:p>
          <a:p>
            <a:pPr indent="-333756" lvl="1" marL="1371600" rtl="0" algn="l">
              <a:spcBef>
                <a:spcPts val="0"/>
              </a:spcBef>
              <a:spcAft>
                <a:spcPts val="0"/>
              </a:spcAft>
              <a:buSzPts val="1656"/>
              <a:buChar char="○"/>
            </a:pPr>
            <a:r>
              <a:rPr lang="en-US"/>
              <a:t>Reward: 1 if timestamp=T and wealth &gt;= goal, 0 otherwise</a:t>
            </a:r>
            <a:endParaRPr/>
          </a:p>
        </p:txBody>
      </p:sp>
      <p:pic>
        <p:nvPicPr>
          <p:cNvPr id="255" name="Google Shape;255;g180096c764a_1_62"/>
          <p:cNvPicPr preferRelativeResize="0"/>
          <p:nvPr/>
        </p:nvPicPr>
        <p:blipFill>
          <a:blip r:embed="rId3">
            <a:alphaModFix/>
          </a:blip>
          <a:stretch>
            <a:fillRect/>
          </a:stretch>
        </p:blipFill>
        <p:spPr>
          <a:xfrm>
            <a:off x="9271150" y="6385325"/>
            <a:ext cx="2824251" cy="395400"/>
          </a:xfrm>
          <a:prstGeom prst="rect">
            <a:avLst/>
          </a:prstGeom>
          <a:noFill/>
          <a:ln>
            <a:noFill/>
          </a:ln>
        </p:spPr>
      </p:pic>
      <p:sp>
        <p:nvSpPr>
          <p:cNvPr id="256" name="Google Shape;256;g180096c764a_1_62"/>
          <p:cNvSpPr/>
          <p:nvPr/>
        </p:nvSpPr>
        <p:spPr>
          <a:xfrm>
            <a:off x="17892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7" name="Google Shape;257;g180096c764a_1_62"/>
          <p:cNvSpPr/>
          <p:nvPr/>
        </p:nvSpPr>
        <p:spPr>
          <a:xfrm>
            <a:off x="17892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8" name="Google Shape;258;g180096c764a_1_62"/>
          <p:cNvSpPr/>
          <p:nvPr/>
        </p:nvSpPr>
        <p:spPr>
          <a:xfrm>
            <a:off x="17892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59" name="Google Shape;259;g180096c764a_1_62"/>
          <p:cNvSpPr/>
          <p:nvPr/>
        </p:nvSpPr>
        <p:spPr>
          <a:xfrm>
            <a:off x="17892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0" name="Google Shape;260;g180096c764a_1_62"/>
          <p:cNvSpPr/>
          <p:nvPr/>
        </p:nvSpPr>
        <p:spPr>
          <a:xfrm>
            <a:off x="17892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1" name="Google Shape;261;g180096c764a_1_62"/>
          <p:cNvSpPr/>
          <p:nvPr/>
        </p:nvSpPr>
        <p:spPr>
          <a:xfrm>
            <a:off x="17892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2" name="Google Shape;262;g180096c764a_1_62"/>
          <p:cNvSpPr/>
          <p:nvPr/>
        </p:nvSpPr>
        <p:spPr>
          <a:xfrm>
            <a:off x="17892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3" name="Google Shape;263;g180096c764a_1_62"/>
          <p:cNvSpPr/>
          <p:nvPr/>
        </p:nvSpPr>
        <p:spPr>
          <a:xfrm>
            <a:off x="1789200" y="6108300"/>
            <a:ext cx="1076700" cy="2745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4" name="Google Shape;264;g180096c764a_1_62"/>
          <p:cNvSpPr/>
          <p:nvPr/>
        </p:nvSpPr>
        <p:spPr>
          <a:xfrm>
            <a:off x="28659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5" name="Google Shape;265;g180096c764a_1_62"/>
          <p:cNvSpPr/>
          <p:nvPr/>
        </p:nvSpPr>
        <p:spPr>
          <a:xfrm>
            <a:off x="28659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6" name="Google Shape;266;g180096c764a_1_62"/>
          <p:cNvSpPr/>
          <p:nvPr/>
        </p:nvSpPr>
        <p:spPr>
          <a:xfrm>
            <a:off x="28659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7" name="Google Shape;267;g180096c764a_1_62"/>
          <p:cNvSpPr/>
          <p:nvPr/>
        </p:nvSpPr>
        <p:spPr>
          <a:xfrm>
            <a:off x="28659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8" name="Google Shape;268;g180096c764a_1_62"/>
          <p:cNvSpPr/>
          <p:nvPr/>
        </p:nvSpPr>
        <p:spPr>
          <a:xfrm>
            <a:off x="28659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69" name="Google Shape;269;g180096c764a_1_62"/>
          <p:cNvSpPr/>
          <p:nvPr/>
        </p:nvSpPr>
        <p:spPr>
          <a:xfrm>
            <a:off x="28659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0" name="Google Shape;270;g180096c764a_1_62"/>
          <p:cNvSpPr/>
          <p:nvPr/>
        </p:nvSpPr>
        <p:spPr>
          <a:xfrm>
            <a:off x="28659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1" name="Google Shape;271;g180096c764a_1_62"/>
          <p:cNvSpPr/>
          <p:nvPr/>
        </p:nvSpPr>
        <p:spPr>
          <a:xfrm>
            <a:off x="28659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2" name="Google Shape;272;g180096c764a_1_62"/>
          <p:cNvSpPr/>
          <p:nvPr/>
        </p:nvSpPr>
        <p:spPr>
          <a:xfrm>
            <a:off x="39426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3" name="Google Shape;273;g180096c764a_1_62"/>
          <p:cNvSpPr/>
          <p:nvPr/>
        </p:nvSpPr>
        <p:spPr>
          <a:xfrm>
            <a:off x="39426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4" name="Google Shape;274;g180096c764a_1_62"/>
          <p:cNvSpPr/>
          <p:nvPr/>
        </p:nvSpPr>
        <p:spPr>
          <a:xfrm>
            <a:off x="39426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5" name="Google Shape;275;g180096c764a_1_62"/>
          <p:cNvSpPr/>
          <p:nvPr/>
        </p:nvSpPr>
        <p:spPr>
          <a:xfrm>
            <a:off x="39426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6" name="Google Shape;276;g180096c764a_1_62"/>
          <p:cNvSpPr/>
          <p:nvPr/>
        </p:nvSpPr>
        <p:spPr>
          <a:xfrm>
            <a:off x="39426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7" name="Google Shape;277;g180096c764a_1_62"/>
          <p:cNvSpPr/>
          <p:nvPr/>
        </p:nvSpPr>
        <p:spPr>
          <a:xfrm>
            <a:off x="39426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8" name="Google Shape;278;g180096c764a_1_62"/>
          <p:cNvSpPr/>
          <p:nvPr/>
        </p:nvSpPr>
        <p:spPr>
          <a:xfrm>
            <a:off x="39426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79" name="Google Shape;279;g180096c764a_1_62"/>
          <p:cNvSpPr/>
          <p:nvPr/>
        </p:nvSpPr>
        <p:spPr>
          <a:xfrm>
            <a:off x="39426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0" name="Google Shape;280;g180096c764a_1_62"/>
          <p:cNvSpPr/>
          <p:nvPr/>
        </p:nvSpPr>
        <p:spPr>
          <a:xfrm>
            <a:off x="50193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1" name="Google Shape;281;g180096c764a_1_62"/>
          <p:cNvSpPr/>
          <p:nvPr/>
        </p:nvSpPr>
        <p:spPr>
          <a:xfrm>
            <a:off x="50193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2" name="Google Shape;282;g180096c764a_1_62"/>
          <p:cNvSpPr/>
          <p:nvPr/>
        </p:nvSpPr>
        <p:spPr>
          <a:xfrm>
            <a:off x="50193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3" name="Google Shape;283;g180096c764a_1_62"/>
          <p:cNvSpPr/>
          <p:nvPr/>
        </p:nvSpPr>
        <p:spPr>
          <a:xfrm>
            <a:off x="50193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4" name="Google Shape;284;g180096c764a_1_62"/>
          <p:cNvSpPr/>
          <p:nvPr/>
        </p:nvSpPr>
        <p:spPr>
          <a:xfrm>
            <a:off x="50193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5" name="Google Shape;285;g180096c764a_1_62"/>
          <p:cNvSpPr/>
          <p:nvPr/>
        </p:nvSpPr>
        <p:spPr>
          <a:xfrm>
            <a:off x="50193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6" name="Google Shape;286;g180096c764a_1_62"/>
          <p:cNvSpPr/>
          <p:nvPr/>
        </p:nvSpPr>
        <p:spPr>
          <a:xfrm>
            <a:off x="50193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7" name="Google Shape;287;g180096c764a_1_62"/>
          <p:cNvSpPr/>
          <p:nvPr/>
        </p:nvSpPr>
        <p:spPr>
          <a:xfrm>
            <a:off x="50193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8" name="Google Shape;288;g180096c764a_1_62"/>
          <p:cNvSpPr/>
          <p:nvPr/>
        </p:nvSpPr>
        <p:spPr>
          <a:xfrm>
            <a:off x="60960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89" name="Google Shape;289;g180096c764a_1_62"/>
          <p:cNvSpPr/>
          <p:nvPr/>
        </p:nvSpPr>
        <p:spPr>
          <a:xfrm>
            <a:off x="60960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0" name="Google Shape;290;g180096c764a_1_62"/>
          <p:cNvSpPr/>
          <p:nvPr/>
        </p:nvSpPr>
        <p:spPr>
          <a:xfrm>
            <a:off x="60960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1" name="Google Shape;291;g180096c764a_1_62"/>
          <p:cNvSpPr/>
          <p:nvPr/>
        </p:nvSpPr>
        <p:spPr>
          <a:xfrm>
            <a:off x="60960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2" name="Google Shape;292;g180096c764a_1_62"/>
          <p:cNvSpPr/>
          <p:nvPr/>
        </p:nvSpPr>
        <p:spPr>
          <a:xfrm>
            <a:off x="60960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3" name="Google Shape;293;g180096c764a_1_62"/>
          <p:cNvSpPr/>
          <p:nvPr/>
        </p:nvSpPr>
        <p:spPr>
          <a:xfrm>
            <a:off x="60960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4" name="Google Shape;294;g180096c764a_1_62"/>
          <p:cNvSpPr/>
          <p:nvPr/>
        </p:nvSpPr>
        <p:spPr>
          <a:xfrm>
            <a:off x="60960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5" name="Google Shape;295;g180096c764a_1_62"/>
          <p:cNvSpPr/>
          <p:nvPr/>
        </p:nvSpPr>
        <p:spPr>
          <a:xfrm>
            <a:off x="60960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6" name="Google Shape;296;g180096c764a_1_62"/>
          <p:cNvSpPr/>
          <p:nvPr/>
        </p:nvSpPr>
        <p:spPr>
          <a:xfrm>
            <a:off x="71727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7" name="Google Shape;297;g180096c764a_1_62"/>
          <p:cNvSpPr/>
          <p:nvPr/>
        </p:nvSpPr>
        <p:spPr>
          <a:xfrm>
            <a:off x="71727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8" name="Google Shape;298;g180096c764a_1_62"/>
          <p:cNvSpPr/>
          <p:nvPr/>
        </p:nvSpPr>
        <p:spPr>
          <a:xfrm>
            <a:off x="71727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299" name="Google Shape;299;g180096c764a_1_62"/>
          <p:cNvSpPr/>
          <p:nvPr/>
        </p:nvSpPr>
        <p:spPr>
          <a:xfrm>
            <a:off x="71727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0" name="Google Shape;300;g180096c764a_1_62"/>
          <p:cNvSpPr/>
          <p:nvPr/>
        </p:nvSpPr>
        <p:spPr>
          <a:xfrm>
            <a:off x="71727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1" name="Google Shape;301;g180096c764a_1_62"/>
          <p:cNvSpPr/>
          <p:nvPr/>
        </p:nvSpPr>
        <p:spPr>
          <a:xfrm>
            <a:off x="71727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2" name="Google Shape;302;g180096c764a_1_62"/>
          <p:cNvSpPr/>
          <p:nvPr/>
        </p:nvSpPr>
        <p:spPr>
          <a:xfrm>
            <a:off x="71727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3" name="Google Shape;303;g180096c764a_1_62"/>
          <p:cNvSpPr/>
          <p:nvPr/>
        </p:nvSpPr>
        <p:spPr>
          <a:xfrm>
            <a:off x="71727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4" name="Google Shape;304;g180096c764a_1_62"/>
          <p:cNvSpPr/>
          <p:nvPr/>
        </p:nvSpPr>
        <p:spPr>
          <a:xfrm>
            <a:off x="82494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5" name="Google Shape;305;g180096c764a_1_62"/>
          <p:cNvSpPr/>
          <p:nvPr/>
        </p:nvSpPr>
        <p:spPr>
          <a:xfrm>
            <a:off x="82494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6" name="Google Shape;306;g180096c764a_1_62"/>
          <p:cNvSpPr/>
          <p:nvPr/>
        </p:nvSpPr>
        <p:spPr>
          <a:xfrm>
            <a:off x="82494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7" name="Google Shape;307;g180096c764a_1_62"/>
          <p:cNvSpPr/>
          <p:nvPr/>
        </p:nvSpPr>
        <p:spPr>
          <a:xfrm>
            <a:off x="82494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8" name="Google Shape;308;g180096c764a_1_62"/>
          <p:cNvSpPr/>
          <p:nvPr/>
        </p:nvSpPr>
        <p:spPr>
          <a:xfrm>
            <a:off x="82494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9" name="Google Shape;309;g180096c764a_1_62"/>
          <p:cNvSpPr/>
          <p:nvPr/>
        </p:nvSpPr>
        <p:spPr>
          <a:xfrm>
            <a:off x="82494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0" name="Google Shape;310;g180096c764a_1_62"/>
          <p:cNvSpPr/>
          <p:nvPr/>
        </p:nvSpPr>
        <p:spPr>
          <a:xfrm>
            <a:off x="82494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1" name="Google Shape;311;g180096c764a_1_62"/>
          <p:cNvSpPr/>
          <p:nvPr/>
        </p:nvSpPr>
        <p:spPr>
          <a:xfrm>
            <a:off x="82494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2" name="Google Shape;312;g180096c764a_1_62"/>
          <p:cNvSpPr/>
          <p:nvPr/>
        </p:nvSpPr>
        <p:spPr>
          <a:xfrm>
            <a:off x="9326100" y="4186275"/>
            <a:ext cx="1076700" cy="2745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3" name="Google Shape;313;g180096c764a_1_62"/>
          <p:cNvSpPr/>
          <p:nvPr/>
        </p:nvSpPr>
        <p:spPr>
          <a:xfrm>
            <a:off x="9326100" y="4460850"/>
            <a:ext cx="1076700" cy="2745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4" name="Google Shape;314;g180096c764a_1_62"/>
          <p:cNvSpPr/>
          <p:nvPr/>
        </p:nvSpPr>
        <p:spPr>
          <a:xfrm>
            <a:off x="9326100" y="4735425"/>
            <a:ext cx="1076700" cy="2745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5" name="Google Shape;315;g180096c764a_1_62"/>
          <p:cNvSpPr/>
          <p:nvPr/>
        </p:nvSpPr>
        <p:spPr>
          <a:xfrm>
            <a:off x="93261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6" name="Google Shape;316;g180096c764a_1_62"/>
          <p:cNvSpPr/>
          <p:nvPr/>
        </p:nvSpPr>
        <p:spPr>
          <a:xfrm>
            <a:off x="93261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7" name="Google Shape;317;g180096c764a_1_62"/>
          <p:cNvSpPr/>
          <p:nvPr/>
        </p:nvSpPr>
        <p:spPr>
          <a:xfrm>
            <a:off x="93261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8" name="Google Shape;318;g180096c764a_1_62"/>
          <p:cNvSpPr/>
          <p:nvPr/>
        </p:nvSpPr>
        <p:spPr>
          <a:xfrm>
            <a:off x="93261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9" name="Google Shape;319;g180096c764a_1_62"/>
          <p:cNvSpPr/>
          <p:nvPr/>
        </p:nvSpPr>
        <p:spPr>
          <a:xfrm>
            <a:off x="93261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20" name="Google Shape;320;g180096c764a_1_62"/>
          <p:cNvSpPr txBox="1"/>
          <p:nvPr/>
        </p:nvSpPr>
        <p:spPr>
          <a:xfrm>
            <a:off x="441300" y="5952300"/>
            <a:ext cx="198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Initial</a:t>
            </a:r>
            <a:r>
              <a:rPr lang="en-US" sz="1800">
                <a:latin typeface="Gill Sans"/>
                <a:ea typeface="Gill Sans"/>
                <a:cs typeface="Gill Sans"/>
                <a:sym typeface="Gill Sans"/>
              </a:rPr>
              <a:t> wealth</a:t>
            </a:r>
            <a:endParaRPr sz="1800">
              <a:latin typeface="Gill Sans"/>
              <a:ea typeface="Gill Sans"/>
              <a:cs typeface="Gill Sans"/>
              <a:sym typeface="Gill Sans"/>
            </a:endParaRPr>
          </a:p>
        </p:txBody>
      </p:sp>
      <p:sp>
        <p:nvSpPr>
          <p:cNvPr id="321" name="Google Shape;321;g180096c764a_1_62"/>
          <p:cNvSpPr txBox="1"/>
          <p:nvPr/>
        </p:nvSpPr>
        <p:spPr>
          <a:xfrm>
            <a:off x="10402800" y="4624425"/>
            <a:ext cx="198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goal</a:t>
            </a:r>
            <a:r>
              <a:rPr lang="en-US" sz="1800">
                <a:latin typeface="Gill Sans"/>
                <a:ea typeface="Gill Sans"/>
                <a:cs typeface="Gill Sans"/>
                <a:sym typeface="Gill Sans"/>
              </a:rPr>
              <a:t> wealth</a:t>
            </a:r>
            <a:endParaRPr sz="1800">
              <a:latin typeface="Gill Sans"/>
              <a:ea typeface="Gill Sans"/>
              <a:cs typeface="Gill Sans"/>
              <a:sym typeface="Gill Sans"/>
            </a:endParaRPr>
          </a:p>
        </p:txBody>
      </p:sp>
      <p:sp>
        <p:nvSpPr>
          <p:cNvPr id="322" name="Google Shape;322;g180096c764a_1_62"/>
          <p:cNvSpPr txBox="1"/>
          <p:nvPr/>
        </p:nvSpPr>
        <p:spPr>
          <a:xfrm>
            <a:off x="5192700" y="6382875"/>
            <a:ext cx="131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Timestamps</a:t>
            </a:r>
            <a:endParaRPr sz="1800">
              <a:latin typeface="Gill Sans"/>
              <a:ea typeface="Gill Sans"/>
              <a:cs typeface="Gill Sans"/>
              <a:sym typeface="Gill Sans"/>
            </a:endParaRPr>
          </a:p>
        </p:txBody>
      </p:sp>
      <p:cxnSp>
        <p:nvCxnSpPr>
          <p:cNvPr id="323" name="Google Shape;323;g180096c764a_1_62"/>
          <p:cNvCxnSpPr>
            <a:stCxn id="320" idx="3"/>
            <a:endCxn id="265" idx="0"/>
          </p:cNvCxnSpPr>
          <p:nvPr/>
        </p:nvCxnSpPr>
        <p:spPr>
          <a:xfrm flipH="1" rot="10800000">
            <a:off x="2421300" y="4460850"/>
            <a:ext cx="983100" cy="1722300"/>
          </a:xfrm>
          <a:prstGeom prst="straightConnector1">
            <a:avLst/>
          </a:prstGeom>
          <a:noFill/>
          <a:ln cap="flat" cmpd="sng" w="19050">
            <a:solidFill>
              <a:srgbClr val="E06666"/>
            </a:solidFill>
            <a:prstDash val="solid"/>
            <a:round/>
            <a:headEnd len="med" w="med" type="none"/>
            <a:tailEnd len="med" w="med" type="triangle"/>
          </a:ln>
        </p:spPr>
      </p:cxnSp>
      <p:cxnSp>
        <p:nvCxnSpPr>
          <p:cNvPr id="324" name="Google Shape;324;g180096c764a_1_62"/>
          <p:cNvCxnSpPr>
            <a:stCxn id="320" idx="3"/>
            <a:endCxn id="266" idx="0"/>
          </p:cNvCxnSpPr>
          <p:nvPr/>
        </p:nvCxnSpPr>
        <p:spPr>
          <a:xfrm flipH="1" rot="10800000">
            <a:off x="2421300" y="4735350"/>
            <a:ext cx="983100" cy="1447800"/>
          </a:xfrm>
          <a:prstGeom prst="straightConnector1">
            <a:avLst/>
          </a:prstGeom>
          <a:noFill/>
          <a:ln cap="flat" cmpd="sng" w="19050">
            <a:solidFill>
              <a:srgbClr val="E06666"/>
            </a:solidFill>
            <a:prstDash val="solid"/>
            <a:round/>
            <a:headEnd len="med" w="med" type="none"/>
            <a:tailEnd len="med" w="med" type="triangle"/>
          </a:ln>
        </p:spPr>
      </p:cxnSp>
      <p:cxnSp>
        <p:nvCxnSpPr>
          <p:cNvPr id="325" name="Google Shape;325;g180096c764a_1_62"/>
          <p:cNvCxnSpPr>
            <a:stCxn id="320" idx="3"/>
            <a:endCxn id="267" idx="0"/>
          </p:cNvCxnSpPr>
          <p:nvPr/>
        </p:nvCxnSpPr>
        <p:spPr>
          <a:xfrm flipH="1" rot="10800000">
            <a:off x="2421300" y="5010150"/>
            <a:ext cx="983100" cy="1173000"/>
          </a:xfrm>
          <a:prstGeom prst="straightConnector1">
            <a:avLst/>
          </a:prstGeom>
          <a:noFill/>
          <a:ln cap="flat" cmpd="sng" w="19050">
            <a:solidFill>
              <a:srgbClr val="E06666"/>
            </a:solidFill>
            <a:prstDash val="solid"/>
            <a:round/>
            <a:headEnd len="med" w="med" type="none"/>
            <a:tailEnd len="med" w="med" type="triangle"/>
          </a:ln>
        </p:spPr>
      </p:cxnSp>
      <p:cxnSp>
        <p:nvCxnSpPr>
          <p:cNvPr id="326" name="Google Shape;326;g180096c764a_1_62"/>
          <p:cNvCxnSpPr>
            <a:stCxn id="320" idx="3"/>
            <a:endCxn id="268" idx="0"/>
          </p:cNvCxnSpPr>
          <p:nvPr/>
        </p:nvCxnSpPr>
        <p:spPr>
          <a:xfrm flipH="1" rot="10800000">
            <a:off x="2421300" y="5284650"/>
            <a:ext cx="983100" cy="898500"/>
          </a:xfrm>
          <a:prstGeom prst="straightConnector1">
            <a:avLst/>
          </a:prstGeom>
          <a:noFill/>
          <a:ln cap="flat" cmpd="sng" w="19050">
            <a:solidFill>
              <a:srgbClr val="E06666"/>
            </a:solidFill>
            <a:prstDash val="solid"/>
            <a:round/>
            <a:headEnd len="med" w="med" type="none"/>
            <a:tailEnd len="med" w="med" type="triangle"/>
          </a:ln>
        </p:spPr>
      </p:cxnSp>
      <p:cxnSp>
        <p:nvCxnSpPr>
          <p:cNvPr id="327" name="Google Shape;327;g180096c764a_1_62"/>
          <p:cNvCxnSpPr>
            <a:stCxn id="320" idx="3"/>
            <a:endCxn id="269" idx="0"/>
          </p:cNvCxnSpPr>
          <p:nvPr/>
        </p:nvCxnSpPr>
        <p:spPr>
          <a:xfrm flipH="1" rot="10800000">
            <a:off x="2421300" y="5559150"/>
            <a:ext cx="983100" cy="624000"/>
          </a:xfrm>
          <a:prstGeom prst="straightConnector1">
            <a:avLst/>
          </a:prstGeom>
          <a:noFill/>
          <a:ln cap="flat" cmpd="sng" w="19050">
            <a:solidFill>
              <a:srgbClr val="E06666"/>
            </a:solidFill>
            <a:prstDash val="solid"/>
            <a:round/>
            <a:headEnd len="med" w="med" type="none"/>
            <a:tailEnd len="med" w="med" type="triangle"/>
          </a:ln>
        </p:spPr>
      </p:cxnSp>
      <p:cxnSp>
        <p:nvCxnSpPr>
          <p:cNvPr id="328" name="Google Shape;328;g180096c764a_1_62"/>
          <p:cNvCxnSpPr>
            <a:stCxn id="320" idx="3"/>
            <a:endCxn id="270" idx="0"/>
          </p:cNvCxnSpPr>
          <p:nvPr/>
        </p:nvCxnSpPr>
        <p:spPr>
          <a:xfrm flipH="1" rot="10800000">
            <a:off x="2421300" y="5833650"/>
            <a:ext cx="983100" cy="349500"/>
          </a:xfrm>
          <a:prstGeom prst="straightConnector1">
            <a:avLst/>
          </a:prstGeom>
          <a:noFill/>
          <a:ln cap="flat" cmpd="sng" w="19050">
            <a:solidFill>
              <a:srgbClr val="E06666"/>
            </a:solidFill>
            <a:prstDash val="solid"/>
            <a:round/>
            <a:headEnd len="med" w="med" type="none"/>
            <a:tailEnd len="med" w="med" type="triangle"/>
          </a:ln>
        </p:spPr>
      </p:cxnSp>
      <p:cxnSp>
        <p:nvCxnSpPr>
          <p:cNvPr id="329" name="Google Shape;329;g180096c764a_1_62"/>
          <p:cNvCxnSpPr>
            <a:stCxn id="320" idx="3"/>
            <a:endCxn id="271" idx="0"/>
          </p:cNvCxnSpPr>
          <p:nvPr/>
        </p:nvCxnSpPr>
        <p:spPr>
          <a:xfrm flipH="1" rot="10800000">
            <a:off x="2421300" y="6108450"/>
            <a:ext cx="983100" cy="74700"/>
          </a:xfrm>
          <a:prstGeom prst="straightConnector1">
            <a:avLst/>
          </a:prstGeom>
          <a:noFill/>
          <a:ln cap="flat" cmpd="sng" w="19050">
            <a:solidFill>
              <a:srgbClr val="E06666"/>
            </a:solidFill>
            <a:prstDash val="solid"/>
            <a:round/>
            <a:headEnd len="med" w="med" type="none"/>
            <a:tailEnd len="med" w="med" type="triangle"/>
          </a:ln>
        </p:spPr>
      </p:cxnSp>
      <p:cxnSp>
        <p:nvCxnSpPr>
          <p:cNvPr id="330" name="Google Shape;330;g180096c764a_1_62"/>
          <p:cNvCxnSpPr/>
          <p:nvPr/>
        </p:nvCxnSpPr>
        <p:spPr>
          <a:xfrm>
            <a:off x="371475" y="4606525"/>
            <a:ext cx="1124100" cy="2400"/>
          </a:xfrm>
          <a:prstGeom prst="straightConnector1">
            <a:avLst/>
          </a:prstGeom>
          <a:noFill/>
          <a:ln cap="flat" cmpd="sng" w="19050">
            <a:solidFill>
              <a:srgbClr val="E06666"/>
            </a:solidFill>
            <a:prstDash val="solid"/>
            <a:round/>
            <a:headEnd len="med" w="med" type="none"/>
            <a:tailEnd len="med" w="med" type="triangle"/>
          </a:ln>
        </p:spPr>
      </p:cxnSp>
      <p:sp>
        <p:nvSpPr>
          <p:cNvPr id="331" name="Google Shape;331;g180096c764a_1_62"/>
          <p:cNvSpPr txBox="1"/>
          <p:nvPr/>
        </p:nvSpPr>
        <p:spPr>
          <a:xfrm>
            <a:off x="310200" y="3916650"/>
            <a:ext cx="147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latin typeface="Gill Sans"/>
                <a:ea typeface="Gill Sans"/>
                <a:cs typeface="Gill Sans"/>
                <a:sym typeface="Gill Sans"/>
              </a:rPr>
              <a:t>action 1</a:t>
            </a:r>
            <a:endParaRPr>
              <a:solidFill>
                <a:srgbClr val="E06666"/>
              </a:solidFill>
              <a:latin typeface="Gill Sans"/>
              <a:ea typeface="Gill Sans"/>
              <a:cs typeface="Gill Sans"/>
              <a:sym typeface="Gill Sans"/>
            </a:endParaRPr>
          </a:p>
          <a:p>
            <a:pPr indent="0" lvl="0" marL="0" rtl="0" algn="l">
              <a:spcBef>
                <a:spcPts val="0"/>
              </a:spcBef>
              <a:spcAft>
                <a:spcPts val="0"/>
              </a:spcAft>
              <a:buNone/>
            </a:pPr>
            <a:r>
              <a:rPr lang="en-US">
                <a:solidFill>
                  <a:srgbClr val="E06666"/>
                </a:solidFill>
                <a:latin typeface="Gill Sans"/>
                <a:ea typeface="Gill Sans"/>
                <a:cs typeface="Gill Sans"/>
                <a:sym typeface="Gill Sans"/>
              </a:rPr>
              <a:t>transition prob</a:t>
            </a:r>
            <a:endParaRPr>
              <a:solidFill>
                <a:srgbClr val="E06666"/>
              </a:solidFill>
              <a:latin typeface="Gill Sans"/>
              <a:ea typeface="Gill Sans"/>
              <a:cs typeface="Gill Sans"/>
              <a:sym typeface="Gill Sans"/>
            </a:endParaRPr>
          </a:p>
        </p:txBody>
      </p:sp>
      <p:sp>
        <p:nvSpPr>
          <p:cNvPr id="332" name="Google Shape;332;g180096c764a_1_62"/>
          <p:cNvSpPr txBox="1"/>
          <p:nvPr/>
        </p:nvSpPr>
        <p:spPr>
          <a:xfrm rot="-5400000">
            <a:off x="863275" y="4838425"/>
            <a:ext cx="131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Wealth</a:t>
            </a:r>
            <a:endParaRPr sz="1800">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aca4fbd551_0_1"/>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Basic RL Problem Statement </a:t>
            </a:r>
            <a:endParaRPr/>
          </a:p>
        </p:txBody>
      </p:sp>
      <p:sp>
        <p:nvSpPr>
          <p:cNvPr id="338" name="Google Shape;338;g1aca4fbd551_0_1"/>
          <p:cNvSpPr txBox="1"/>
          <p:nvPr>
            <p:ph idx="1" type="body"/>
          </p:nvPr>
        </p:nvSpPr>
        <p:spPr>
          <a:xfrm>
            <a:off x="581200" y="1989677"/>
            <a:ext cx="11029500" cy="2196600"/>
          </a:xfrm>
          <a:prstGeom prst="rect">
            <a:avLst/>
          </a:prstGeom>
          <a:noFill/>
          <a:ln>
            <a:noFill/>
          </a:ln>
        </p:spPr>
        <p:txBody>
          <a:bodyPr anchorCtr="0" anchor="ctr" bIns="45700" lIns="91425" spcFirstLastPara="1" rIns="91425" wrap="square" tIns="45700">
            <a:normAutofit/>
          </a:bodyPr>
          <a:lstStyle/>
          <a:p>
            <a:pPr indent="-333756" lvl="0" marL="457200" rtl="0" algn="l">
              <a:spcBef>
                <a:spcPts val="0"/>
              </a:spcBef>
              <a:spcAft>
                <a:spcPts val="0"/>
              </a:spcAft>
              <a:buSzPts val="1656"/>
              <a:buChar char="●"/>
            </a:pPr>
            <a:r>
              <a:rPr lang="en-US"/>
              <a:t>The agent chooses a portfolio from efficient frontier at each rebalancing period, to maximize the probability that the goal wealth region is reached.</a:t>
            </a:r>
            <a:endParaRPr/>
          </a:p>
          <a:p>
            <a:pPr indent="-333756" lvl="1" marL="1371600" rtl="0" algn="l">
              <a:spcBef>
                <a:spcPts val="0"/>
              </a:spcBef>
              <a:spcAft>
                <a:spcPts val="0"/>
              </a:spcAft>
              <a:buSzPts val="1656"/>
              <a:buChar char="○"/>
            </a:pPr>
            <a:r>
              <a:rPr lang="en-US"/>
              <a:t>State: 1x2 vector [wealth, timestamp] </a:t>
            </a:r>
            <a:endParaRPr/>
          </a:p>
          <a:p>
            <a:pPr indent="-333756" lvl="1" marL="1371600" rtl="0" algn="l">
              <a:spcBef>
                <a:spcPts val="0"/>
              </a:spcBef>
              <a:spcAft>
                <a:spcPts val="0"/>
              </a:spcAft>
              <a:buSzPts val="1656"/>
              <a:buChar char="○"/>
            </a:pPr>
            <a:r>
              <a:rPr lang="en-US"/>
              <a:t>Action: Int [1, 15]</a:t>
            </a:r>
            <a:endParaRPr/>
          </a:p>
          <a:p>
            <a:pPr indent="-333756" lvl="1" marL="1371600" rtl="0" algn="l">
              <a:spcBef>
                <a:spcPts val="0"/>
              </a:spcBef>
              <a:spcAft>
                <a:spcPts val="0"/>
              </a:spcAft>
              <a:buSzPts val="1656"/>
              <a:buChar char="○"/>
            </a:pPr>
            <a:r>
              <a:rPr lang="en-US"/>
              <a:t>Transition: GBM</a:t>
            </a:r>
            <a:endParaRPr/>
          </a:p>
          <a:p>
            <a:pPr indent="-333756" lvl="1" marL="1371600" rtl="0" algn="l">
              <a:spcBef>
                <a:spcPts val="0"/>
              </a:spcBef>
              <a:spcAft>
                <a:spcPts val="0"/>
              </a:spcAft>
              <a:buSzPts val="1656"/>
              <a:buChar char="○"/>
            </a:pPr>
            <a:r>
              <a:rPr lang="en-US"/>
              <a:t>Reward: 1 if timestamp=T and wealth &gt;= goal, 0 otherwise</a:t>
            </a:r>
            <a:endParaRPr/>
          </a:p>
        </p:txBody>
      </p:sp>
      <p:pic>
        <p:nvPicPr>
          <p:cNvPr id="339" name="Google Shape;339;g1aca4fbd551_0_1"/>
          <p:cNvPicPr preferRelativeResize="0"/>
          <p:nvPr/>
        </p:nvPicPr>
        <p:blipFill>
          <a:blip r:embed="rId3">
            <a:alphaModFix/>
          </a:blip>
          <a:stretch>
            <a:fillRect/>
          </a:stretch>
        </p:blipFill>
        <p:spPr>
          <a:xfrm>
            <a:off x="9271150" y="6385325"/>
            <a:ext cx="2824251" cy="395400"/>
          </a:xfrm>
          <a:prstGeom prst="rect">
            <a:avLst/>
          </a:prstGeom>
          <a:noFill/>
          <a:ln>
            <a:noFill/>
          </a:ln>
        </p:spPr>
      </p:pic>
      <p:sp>
        <p:nvSpPr>
          <p:cNvPr id="340" name="Google Shape;340;g1aca4fbd551_0_1"/>
          <p:cNvSpPr/>
          <p:nvPr/>
        </p:nvSpPr>
        <p:spPr>
          <a:xfrm>
            <a:off x="17892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1" name="Google Shape;341;g1aca4fbd551_0_1"/>
          <p:cNvSpPr/>
          <p:nvPr/>
        </p:nvSpPr>
        <p:spPr>
          <a:xfrm>
            <a:off x="17892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2" name="Google Shape;342;g1aca4fbd551_0_1"/>
          <p:cNvSpPr/>
          <p:nvPr/>
        </p:nvSpPr>
        <p:spPr>
          <a:xfrm>
            <a:off x="17892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3" name="Google Shape;343;g1aca4fbd551_0_1"/>
          <p:cNvSpPr/>
          <p:nvPr/>
        </p:nvSpPr>
        <p:spPr>
          <a:xfrm>
            <a:off x="17892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4" name="Google Shape;344;g1aca4fbd551_0_1"/>
          <p:cNvSpPr/>
          <p:nvPr/>
        </p:nvSpPr>
        <p:spPr>
          <a:xfrm>
            <a:off x="17892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5" name="Google Shape;345;g1aca4fbd551_0_1"/>
          <p:cNvSpPr/>
          <p:nvPr/>
        </p:nvSpPr>
        <p:spPr>
          <a:xfrm>
            <a:off x="17892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6" name="Google Shape;346;g1aca4fbd551_0_1"/>
          <p:cNvSpPr/>
          <p:nvPr/>
        </p:nvSpPr>
        <p:spPr>
          <a:xfrm>
            <a:off x="17892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7" name="Google Shape;347;g1aca4fbd551_0_1"/>
          <p:cNvSpPr/>
          <p:nvPr/>
        </p:nvSpPr>
        <p:spPr>
          <a:xfrm>
            <a:off x="1789200" y="6108300"/>
            <a:ext cx="1076700" cy="2745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8" name="Google Shape;348;g1aca4fbd551_0_1"/>
          <p:cNvSpPr/>
          <p:nvPr/>
        </p:nvSpPr>
        <p:spPr>
          <a:xfrm>
            <a:off x="28659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49" name="Google Shape;349;g1aca4fbd551_0_1"/>
          <p:cNvSpPr/>
          <p:nvPr/>
        </p:nvSpPr>
        <p:spPr>
          <a:xfrm>
            <a:off x="28659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0" name="Google Shape;350;g1aca4fbd551_0_1"/>
          <p:cNvSpPr/>
          <p:nvPr/>
        </p:nvSpPr>
        <p:spPr>
          <a:xfrm>
            <a:off x="28659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1" name="Google Shape;351;g1aca4fbd551_0_1"/>
          <p:cNvSpPr/>
          <p:nvPr/>
        </p:nvSpPr>
        <p:spPr>
          <a:xfrm>
            <a:off x="28659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2" name="Google Shape;352;g1aca4fbd551_0_1"/>
          <p:cNvSpPr/>
          <p:nvPr/>
        </p:nvSpPr>
        <p:spPr>
          <a:xfrm>
            <a:off x="28659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3" name="Google Shape;353;g1aca4fbd551_0_1"/>
          <p:cNvSpPr/>
          <p:nvPr/>
        </p:nvSpPr>
        <p:spPr>
          <a:xfrm>
            <a:off x="28659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4" name="Google Shape;354;g1aca4fbd551_0_1"/>
          <p:cNvSpPr/>
          <p:nvPr/>
        </p:nvSpPr>
        <p:spPr>
          <a:xfrm>
            <a:off x="28659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5" name="Google Shape;355;g1aca4fbd551_0_1"/>
          <p:cNvSpPr/>
          <p:nvPr/>
        </p:nvSpPr>
        <p:spPr>
          <a:xfrm>
            <a:off x="28659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6" name="Google Shape;356;g1aca4fbd551_0_1"/>
          <p:cNvSpPr/>
          <p:nvPr/>
        </p:nvSpPr>
        <p:spPr>
          <a:xfrm>
            <a:off x="39426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7" name="Google Shape;357;g1aca4fbd551_0_1"/>
          <p:cNvSpPr/>
          <p:nvPr/>
        </p:nvSpPr>
        <p:spPr>
          <a:xfrm>
            <a:off x="39426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8" name="Google Shape;358;g1aca4fbd551_0_1"/>
          <p:cNvSpPr/>
          <p:nvPr/>
        </p:nvSpPr>
        <p:spPr>
          <a:xfrm>
            <a:off x="39426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59" name="Google Shape;359;g1aca4fbd551_0_1"/>
          <p:cNvSpPr/>
          <p:nvPr/>
        </p:nvSpPr>
        <p:spPr>
          <a:xfrm>
            <a:off x="39426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0" name="Google Shape;360;g1aca4fbd551_0_1"/>
          <p:cNvSpPr/>
          <p:nvPr/>
        </p:nvSpPr>
        <p:spPr>
          <a:xfrm>
            <a:off x="39426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1" name="Google Shape;361;g1aca4fbd551_0_1"/>
          <p:cNvSpPr/>
          <p:nvPr/>
        </p:nvSpPr>
        <p:spPr>
          <a:xfrm>
            <a:off x="39426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2" name="Google Shape;362;g1aca4fbd551_0_1"/>
          <p:cNvSpPr/>
          <p:nvPr/>
        </p:nvSpPr>
        <p:spPr>
          <a:xfrm>
            <a:off x="39426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3" name="Google Shape;363;g1aca4fbd551_0_1"/>
          <p:cNvSpPr/>
          <p:nvPr/>
        </p:nvSpPr>
        <p:spPr>
          <a:xfrm>
            <a:off x="39426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4" name="Google Shape;364;g1aca4fbd551_0_1"/>
          <p:cNvSpPr/>
          <p:nvPr/>
        </p:nvSpPr>
        <p:spPr>
          <a:xfrm>
            <a:off x="50193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5" name="Google Shape;365;g1aca4fbd551_0_1"/>
          <p:cNvSpPr/>
          <p:nvPr/>
        </p:nvSpPr>
        <p:spPr>
          <a:xfrm>
            <a:off x="50193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6" name="Google Shape;366;g1aca4fbd551_0_1"/>
          <p:cNvSpPr/>
          <p:nvPr/>
        </p:nvSpPr>
        <p:spPr>
          <a:xfrm>
            <a:off x="50193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7" name="Google Shape;367;g1aca4fbd551_0_1"/>
          <p:cNvSpPr/>
          <p:nvPr/>
        </p:nvSpPr>
        <p:spPr>
          <a:xfrm>
            <a:off x="50193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8" name="Google Shape;368;g1aca4fbd551_0_1"/>
          <p:cNvSpPr/>
          <p:nvPr/>
        </p:nvSpPr>
        <p:spPr>
          <a:xfrm>
            <a:off x="50193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69" name="Google Shape;369;g1aca4fbd551_0_1"/>
          <p:cNvSpPr/>
          <p:nvPr/>
        </p:nvSpPr>
        <p:spPr>
          <a:xfrm>
            <a:off x="50193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0" name="Google Shape;370;g1aca4fbd551_0_1"/>
          <p:cNvSpPr/>
          <p:nvPr/>
        </p:nvSpPr>
        <p:spPr>
          <a:xfrm>
            <a:off x="50193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1" name="Google Shape;371;g1aca4fbd551_0_1"/>
          <p:cNvSpPr/>
          <p:nvPr/>
        </p:nvSpPr>
        <p:spPr>
          <a:xfrm>
            <a:off x="50193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2" name="Google Shape;372;g1aca4fbd551_0_1"/>
          <p:cNvSpPr/>
          <p:nvPr/>
        </p:nvSpPr>
        <p:spPr>
          <a:xfrm>
            <a:off x="60960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3" name="Google Shape;373;g1aca4fbd551_0_1"/>
          <p:cNvSpPr/>
          <p:nvPr/>
        </p:nvSpPr>
        <p:spPr>
          <a:xfrm>
            <a:off x="60960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4" name="Google Shape;374;g1aca4fbd551_0_1"/>
          <p:cNvSpPr/>
          <p:nvPr/>
        </p:nvSpPr>
        <p:spPr>
          <a:xfrm>
            <a:off x="60960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5" name="Google Shape;375;g1aca4fbd551_0_1"/>
          <p:cNvSpPr/>
          <p:nvPr/>
        </p:nvSpPr>
        <p:spPr>
          <a:xfrm>
            <a:off x="60960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6" name="Google Shape;376;g1aca4fbd551_0_1"/>
          <p:cNvSpPr/>
          <p:nvPr/>
        </p:nvSpPr>
        <p:spPr>
          <a:xfrm>
            <a:off x="60960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7" name="Google Shape;377;g1aca4fbd551_0_1"/>
          <p:cNvSpPr/>
          <p:nvPr/>
        </p:nvSpPr>
        <p:spPr>
          <a:xfrm>
            <a:off x="60960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8" name="Google Shape;378;g1aca4fbd551_0_1"/>
          <p:cNvSpPr/>
          <p:nvPr/>
        </p:nvSpPr>
        <p:spPr>
          <a:xfrm>
            <a:off x="60960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79" name="Google Shape;379;g1aca4fbd551_0_1"/>
          <p:cNvSpPr/>
          <p:nvPr/>
        </p:nvSpPr>
        <p:spPr>
          <a:xfrm>
            <a:off x="60960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0" name="Google Shape;380;g1aca4fbd551_0_1"/>
          <p:cNvSpPr/>
          <p:nvPr/>
        </p:nvSpPr>
        <p:spPr>
          <a:xfrm>
            <a:off x="71727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1" name="Google Shape;381;g1aca4fbd551_0_1"/>
          <p:cNvSpPr/>
          <p:nvPr/>
        </p:nvSpPr>
        <p:spPr>
          <a:xfrm>
            <a:off x="71727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2" name="Google Shape;382;g1aca4fbd551_0_1"/>
          <p:cNvSpPr/>
          <p:nvPr/>
        </p:nvSpPr>
        <p:spPr>
          <a:xfrm>
            <a:off x="71727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3" name="Google Shape;383;g1aca4fbd551_0_1"/>
          <p:cNvSpPr/>
          <p:nvPr/>
        </p:nvSpPr>
        <p:spPr>
          <a:xfrm>
            <a:off x="71727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4" name="Google Shape;384;g1aca4fbd551_0_1"/>
          <p:cNvSpPr/>
          <p:nvPr/>
        </p:nvSpPr>
        <p:spPr>
          <a:xfrm>
            <a:off x="71727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5" name="Google Shape;385;g1aca4fbd551_0_1"/>
          <p:cNvSpPr/>
          <p:nvPr/>
        </p:nvSpPr>
        <p:spPr>
          <a:xfrm>
            <a:off x="71727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6" name="Google Shape;386;g1aca4fbd551_0_1"/>
          <p:cNvSpPr/>
          <p:nvPr/>
        </p:nvSpPr>
        <p:spPr>
          <a:xfrm>
            <a:off x="71727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7" name="Google Shape;387;g1aca4fbd551_0_1"/>
          <p:cNvSpPr/>
          <p:nvPr/>
        </p:nvSpPr>
        <p:spPr>
          <a:xfrm>
            <a:off x="71727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8" name="Google Shape;388;g1aca4fbd551_0_1"/>
          <p:cNvSpPr/>
          <p:nvPr/>
        </p:nvSpPr>
        <p:spPr>
          <a:xfrm>
            <a:off x="8249400" y="41862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89" name="Google Shape;389;g1aca4fbd551_0_1"/>
          <p:cNvSpPr/>
          <p:nvPr/>
        </p:nvSpPr>
        <p:spPr>
          <a:xfrm>
            <a:off x="8249400" y="44608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0" name="Google Shape;390;g1aca4fbd551_0_1"/>
          <p:cNvSpPr/>
          <p:nvPr/>
        </p:nvSpPr>
        <p:spPr>
          <a:xfrm>
            <a:off x="8249400" y="47354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1" name="Google Shape;391;g1aca4fbd551_0_1"/>
          <p:cNvSpPr/>
          <p:nvPr/>
        </p:nvSpPr>
        <p:spPr>
          <a:xfrm>
            <a:off x="82494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2" name="Google Shape;392;g1aca4fbd551_0_1"/>
          <p:cNvSpPr/>
          <p:nvPr/>
        </p:nvSpPr>
        <p:spPr>
          <a:xfrm>
            <a:off x="82494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3" name="Google Shape;393;g1aca4fbd551_0_1"/>
          <p:cNvSpPr/>
          <p:nvPr/>
        </p:nvSpPr>
        <p:spPr>
          <a:xfrm>
            <a:off x="82494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4" name="Google Shape;394;g1aca4fbd551_0_1"/>
          <p:cNvSpPr/>
          <p:nvPr/>
        </p:nvSpPr>
        <p:spPr>
          <a:xfrm>
            <a:off x="82494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5" name="Google Shape;395;g1aca4fbd551_0_1"/>
          <p:cNvSpPr/>
          <p:nvPr/>
        </p:nvSpPr>
        <p:spPr>
          <a:xfrm>
            <a:off x="82494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6" name="Google Shape;396;g1aca4fbd551_0_1"/>
          <p:cNvSpPr/>
          <p:nvPr/>
        </p:nvSpPr>
        <p:spPr>
          <a:xfrm>
            <a:off x="9326100" y="4186275"/>
            <a:ext cx="1076700" cy="2745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7" name="Google Shape;397;g1aca4fbd551_0_1"/>
          <p:cNvSpPr/>
          <p:nvPr/>
        </p:nvSpPr>
        <p:spPr>
          <a:xfrm>
            <a:off x="9326100" y="4460850"/>
            <a:ext cx="1076700" cy="2745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8" name="Google Shape;398;g1aca4fbd551_0_1"/>
          <p:cNvSpPr/>
          <p:nvPr/>
        </p:nvSpPr>
        <p:spPr>
          <a:xfrm>
            <a:off x="9326100" y="4735425"/>
            <a:ext cx="1076700" cy="2745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99" name="Google Shape;399;g1aca4fbd551_0_1"/>
          <p:cNvSpPr/>
          <p:nvPr/>
        </p:nvSpPr>
        <p:spPr>
          <a:xfrm>
            <a:off x="9326100" y="50100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0" name="Google Shape;400;g1aca4fbd551_0_1"/>
          <p:cNvSpPr/>
          <p:nvPr/>
        </p:nvSpPr>
        <p:spPr>
          <a:xfrm>
            <a:off x="9326100" y="528457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1" name="Google Shape;401;g1aca4fbd551_0_1"/>
          <p:cNvSpPr/>
          <p:nvPr/>
        </p:nvSpPr>
        <p:spPr>
          <a:xfrm>
            <a:off x="9326100" y="555915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2" name="Google Shape;402;g1aca4fbd551_0_1"/>
          <p:cNvSpPr/>
          <p:nvPr/>
        </p:nvSpPr>
        <p:spPr>
          <a:xfrm>
            <a:off x="9326100" y="5833725"/>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3" name="Google Shape;403;g1aca4fbd551_0_1"/>
          <p:cNvSpPr/>
          <p:nvPr/>
        </p:nvSpPr>
        <p:spPr>
          <a:xfrm>
            <a:off x="9326100" y="6108300"/>
            <a:ext cx="1076700" cy="274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404" name="Google Shape;404;g1aca4fbd551_0_1"/>
          <p:cNvSpPr txBox="1"/>
          <p:nvPr/>
        </p:nvSpPr>
        <p:spPr>
          <a:xfrm>
            <a:off x="441300" y="5952300"/>
            <a:ext cx="198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Initial wealth</a:t>
            </a:r>
            <a:endParaRPr sz="1800">
              <a:latin typeface="Gill Sans"/>
              <a:ea typeface="Gill Sans"/>
              <a:cs typeface="Gill Sans"/>
              <a:sym typeface="Gill Sans"/>
            </a:endParaRPr>
          </a:p>
        </p:txBody>
      </p:sp>
      <p:sp>
        <p:nvSpPr>
          <p:cNvPr id="405" name="Google Shape;405;g1aca4fbd551_0_1"/>
          <p:cNvSpPr txBox="1"/>
          <p:nvPr/>
        </p:nvSpPr>
        <p:spPr>
          <a:xfrm>
            <a:off x="10402800" y="4624425"/>
            <a:ext cx="198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goal wealth</a:t>
            </a:r>
            <a:endParaRPr sz="1800">
              <a:latin typeface="Gill Sans"/>
              <a:ea typeface="Gill Sans"/>
              <a:cs typeface="Gill Sans"/>
              <a:sym typeface="Gill Sans"/>
            </a:endParaRPr>
          </a:p>
        </p:txBody>
      </p:sp>
      <p:sp>
        <p:nvSpPr>
          <p:cNvPr id="406" name="Google Shape;406;g1aca4fbd551_0_1"/>
          <p:cNvSpPr txBox="1"/>
          <p:nvPr/>
        </p:nvSpPr>
        <p:spPr>
          <a:xfrm>
            <a:off x="5192700" y="6382875"/>
            <a:ext cx="131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Timestamps</a:t>
            </a:r>
            <a:endParaRPr sz="1800">
              <a:latin typeface="Gill Sans"/>
              <a:ea typeface="Gill Sans"/>
              <a:cs typeface="Gill Sans"/>
              <a:sym typeface="Gill Sans"/>
            </a:endParaRPr>
          </a:p>
        </p:txBody>
      </p:sp>
      <p:cxnSp>
        <p:nvCxnSpPr>
          <p:cNvPr id="407" name="Google Shape;407;g1aca4fbd551_0_1"/>
          <p:cNvCxnSpPr>
            <a:stCxn id="404" idx="3"/>
            <a:endCxn id="349" idx="0"/>
          </p:cNvCxnSpPr>
          <p:nvPr/>
        </p:nvCxnSpPr>
        <p:spPr>
          <a:xfrm flipH="1" rot="10800000">
            <a:off x="2421300" y="4460850"/>
            <a:ext cx="983100" cy="1722300"/>
          </a:xfrm>
          <a:prstGeom prst="straightConnector1">
            <a:avLst/>
          </a:prstGeom>
          <a:noFill/>
          <a:ln cap="flat" cmpd="sng" w="19050">
            <a:solidFill>
              <a:srgbClr val="E06666"/>
            </a:solidFill>
            <a:prstDash val="solid"/>
            <a:round/>
            <a:headEnd len="med" w="med" type="none"/>
            <a:tailEnd len="med" w="med" type="triangle"/>
          </a:ln>
        </p:spPr>
      </p:cxnSp>
      <p:cxnSp>
        <p:nvCxnSpPr>
          <p:cNvPr id="408" name="Google Shape;408;g1aca4fbd551_0_1"/>
          <p:cNvCxnSpPr>
            <a:stCxn id="404" idx="3"/>
            <a:endCxn id="350" idx="0"/>
          </p:cNvCxnSpPr>
          <p:nvPr/>
        </p:nvCxnSpPr>
        <p:spPr>
          <a:xfrm flipH="1" rot="10800000">
            <a:off x="2421300" y="4735350"/>
            <a:ext cx="983100" cy="1447800"/>
          </a:xfrm>
          <a:prstGeom prst="straightConnector1">
            <a:avLst/>
          </a:prstGeom>
          <a:noFill/>
          <a:ln cap="flat" cmpd="sng" w="19050">
            <a:solidFill>
              <a:srgbClr val="E06666"/>
            </a:solidFill>
            <a:prstDash val="solid"/>
            <a:round/>
            <a:headEnd len="med" w="med" type="none"/>
            <a:tailEnd len="med" w="med" type="triangle"/>
          </a:ln>
        </p:spPr>
      </p:cxnSp>
      <p:cxnSp>
        <p:nvCxnSpPr>
          <p:cNvPr id="409" name="Google Shape;409;g1aca4fbd551_0_1"/>
          <p:cNvCxnSpPr>
            <a:stCxn id="404" idx="3"/>
            <a:endCxn id="351" idx="0"/>
          </p:cNvCxnSpPr>
          <p:nvPr/>
        </p:nvCxnSpPr>
        <p:spPr>
          <a:xfrm flipH="1" rot="10800000">
            <a:off x="2421300" y="5010150"/>
            <a:ext cx="983100" cy="1173000"/>
          </a:xfrm>
          <a:prstGeom prst="straightConnector1">
            <a:avLst/>
          </a:prstGeom>
          <a:noFill/>
          <a:ln cap="flat" cmpd="sng" w="19050">
            <a:solidFill>
              <a:srgbClr val="E06666"/>
            </a:solidFill>
            <a:prstDash val="solid"/>
            <a:round/>
            <a:headEnd len="med" w="med" type="none"/>
            <a:tailEnd len="med" w="med" type="triangle"/>
          </a:ln>
        </p:spPr>
      </p:cxnSp>
      <p:cxnSp>
        <p:nvCxnSpPr>
          <p:cNvPr id="410" name="Google Shape;410;g1aca4fbd551_0_1"/>
          <p:cNvCxnSpPr>
            <a:stCxn id="404" idx="3"/>
            <a:endCxn id="352" idx="0"/>
          </p:cNvCxnSpPr>
          <p:nvPr/>
        </p:nvCxnSpPr>
        <p:spPr>
          <a:xfrm flipH="1" rot="10800000">
            <a:off x="2421300" y="5284650"/>
            <a:ext cx="983100" cy="898500"/>
          </a:xfrm>
          <a:prstGeom prst="straightConnector1">
            <a:avLst/>
          </a:prstGeom>
          <a:noFill/>
          <a:ln cap="flat" cmpd="sng" w="19050">
            <a:solidFill>
              <a:srgbClr val="E06666"/>
            </a:solidFill>
            <a:prstDash val="solid"/>
            <a:round/>
            <a:headEnd len="med" w="med" type="none"/>
            <a:tailEnd len="med" w="med" type="triangle"/>
          </a:ln>
        </p:spPr>
      </p:cxnSp>
      <p:cxnSp>
        <p:nvCxnSpPr>
          <p:cNvPr id="411" name="Google Shape;411;g1aca4fbd551_0_1"/>
          <p:cNvCxnSpPr>
            <a:stCxn id="404" idx="3"/>
            <a:endCxn id="353" idx="0"/>
          </p:cNvCxnSpPr>
          <p:nvPr/>
        </p:nvCxnSpPr>
        <p:spPr>
          <a:xfrm flipH="1" rot="10800000">
            <a:off x="2421300" y="5559150"/>
            <a:ext cx="983100" cy="624000"/>
          </a:xfrm>
          <a:prstGeom prst="straightConnector1">
            <a:avLst/>
          </a:prstGeom>
          <a:noFill/>
          <a:ln cap="flat" cmpd="sng" w="19050">
            <a:solidFill>
              <a:srgbClr val="E06666"/>
            </a:solidFill>
            <a:prstDash val="solid"/>
            <a:round/>
            <a:headEnd len="med" w="med" type="none"/>
            <a:tailEnd len="med" w="med" type="triangle"/>
          </a:ln>
        </p:spPr>
      </p:cxnSp>
      <p:cxnSp>
        <p:nvCxnSpPr>
          <p:cNvPr id="412" name="Google Shape;412;g1aca4fbd551_0_1"/>
          <p:cNvCxnSpPr>
            <a:stCxn id="404" idx="3"/>
            <a:endCxn id="354" idx="0"/>
          </p:cNvCxnSpPr>
          <p:nvPr/>
        </p:nvCxnSpPr>
        <p:spPr>
          <a:xfrm flipH="1" rot="10800000">
            <a:off x="2421300" y="5833650"/>
            <a:ext cx="983100" cy="349500"/>
          </a:xfrm>
          <a:prstGeom prst="straightConnector1">
            <a:avLst/>
          </a:prstGeom>
          <a:noFill/>
          <a:ln cap="flat" cmpd="sng" w="19050">
            <a:solidFill>
              <a:srgbClr val="E06666"/>
            </a:solidFill>
            <a:prstDash val="solid"/>
            <a:round/>
            <a:headEnd len="med" w="med" type="none"/>
            <a:tailEnd len="med" w="med" type="triangle"/>
          </a:ln>
        </p:spPr>
      </p:cxnSp>
      <p:cxnSp>
        <p:nvCxnSpPr>
          <p:cNvPr id="413" name="Google Shape;413;g1aca4fbd551_0_1"/>
          <p:cNvCxnSpPr>
            <a:stCxn id="404" idx="3"/>
            <a:endCxn id="355" idx="0"/>
          </p:cNvCxnSpPr>
          <p:nvPr/>
        </p:nvCxnSpPr>
        <p:spPr>
          <a:xfrm flipH="1" rot="10800000">
            <a:off x="2421300" y="6108450"/>
            <a:ext cx="983100" cy="74700"/>
          </a:xfrm>
          <a:prstGeom prst="straightConnector1">
            <a:avLst/>
          </a:prstGeom>
          <a:noFill/>
          <a:ln cap="flat" cmpd="sng" w="19050">
            <a:solidFill>
              <a:srgbClr val="E06666"/>
            </a:solidFill>
            <a:prstDash val="solid"/>
            <a:round/>
            <a:headEnd len="med" w="med" type="none"/>
            <a:tailEnd len="med" w="med" type="triangle"/>
          </a:ln>
        </p:spPr>
      </p:cxnSp>
      <p:cxnSp>
        <p:nvCxnSpPr>
          <p:cNvPr id="414" name="Google Shape;414;g1aca4fbd551_0_1"/>
          <p:cNvCxnSpPr/>
          <p:nvPr/>
        </p:nvCxnSpPr>
        <p:spPr>
          <a:xfrm>
            <a:off x="371475" y="4606525"/>
            <a:ext cx="1124100" cy="2400"/>
          </a:xfrm>
          <a:prstGeom prst="straightConnector1">
            <a:avLst/>
          </a:prstGeom>
          <a:noFill/>
          <a:ln cap="flat" cmpd="sng" w="19050">
            <a:solidFill>
              <a:srgbClr val="E06666"/>
            </a:solidFill>
            <a:prstDash val="solid"/>
            <a:round/>
            <a:headEnd len="med" w="med" type="none"/>
            <a:tailEnd len="med" w="med" type="triangle"/>
          </a:ln>
        </p:spPr>
      </p:cxnSp>
      <p:sp>
        <p:nvSpPr>
          <p:cNvPr id="415" name="Google Shape;415;g1aca4fbd551_0_1"/>
          <p:cNvSpPr txBox="1"/>
          <p:nvPr/>
        </p:nvSpPr>
        <p:spPr>
          <a:xfrm>
            <a:off x="310200" y="3916650"/>
            <a:ext cx="147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06666"/>
                </a:solidFill>
                <a:latin typeface="Gill Sans"/>
                <a:ea typeface="Gill Sans"/>
                <a:cs typeface="Gill Sans"/>
                <a:sym typeface="Gill Sans"/>
              </a:rPr>
              <a:t>action 1</a:t>
            </a:r>
            <a:endParaRPr>
              <a:solidFill>
                <a:srgbClr val="E06666"/>
              </a:solidFill>
              <a:latin typeface="Gill Sans"/>
              <a:ea typeface="Gill Sans"/>
              <a:cs typeface="Gill Sans"/>
              <a:sym typeface="Gill Sans"/>
            </a:endParaRPr>
          </a:p>
          <a:p>
            <a:pPr indent="0" lvl="0" marL="0" rtl="0" algn="l">
              <a:spcBef>
                <a:spcPts val="0"/>
              </a:spcBef>
              <a:spcAft>
                <a:spcPts val="0"/>
              </a:spcAft>
              <a:buNone/>
            </a:pPr>
            <a:r>
              <a:rPr lang="en-US">
                <a:solidFill>
                  <a:srgbClr val="E06666"/>
                </a:solidFill>
                <a:latin typeface="Gill Sans"/>
                <a:ea typeface="Gill Sans"/>
                <a:cs typeface="Gill Sans"/>
                <a:sym typeface="Gill Sans"/>
              </a:rPr>
              <a:t>transition prob</a:t>
            </a:r>
            <a:endParaRPr>
              <a:solidFill>
                <a:srgbClr val="E06666"/>
              </a:solidFill>
              <a:latin typeface="Gill Sans"/>
              <a:ea typeface="Gill Sans"/>
              <a:cs typeface="Gill Sans"/>
              <a:sym typeface="Gill Sans"/>
            </a:endParaRPr>
          </a:p>
        </p:txBody>
      </p:sp>
      <p:sp>
        <p:nvSpPr>
          <p:cNvPr id="416" name="Google Shape;416;g1aca4fbd551_0_1"/>
          <p:cNvSpPr txBox="1"/>
          <p:nvPr/>
        </p:nvSpPr>
        <p:spPr>
          <a:xfrm rot="-5400000">
            <a:off x="863275" y="4838425"/>
            <a:ext cx="131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Wealth</a:t>
            </a:r>
            <a:endParaRPr sz="1800">
              <a:latin typeface="Gill Sans"/>
              <a:ea typeface="Gill Sans"/>
              <a:cs typeface="Gill Sans"/>
              <a:sym typeface="Gill Sans"/>
            </a:endParaRPr>
          </a:p>
        </p:txBody>
      </p:sp>
      <p:pic>
        <p:nvPicPr>
          <p:cNvPr id="417" name="Google Shape;417;g1aca4fbd551_0_1"/>
          <p:cNvPicPr preferRelativeResize="0"/>
          <p:nvPr/>
        </p:nvPicPr>
        <p:blipFill>
          <a:blip r:embed="rId4">
            <a:alphaModFix/>
          </a:blip>
          <a:stretch>
            <a:fillRect/>
          </a:stretch>
        </p:blipFill>
        <p:spPr>
          <a:xfrm>
            <a:off x="6095988" y="2009225"/>
            <a:ext cx="5542172" cy="4173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80096c764a_1_54"/>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Approximation for Agent</a:t>
            </a:r>
            <a:endParaRPr/>
          </a:p>
        </p:txBody>
      </p:sp>
      <p:sp>
        <p:nvSpPr>
          <p:cNvPr id="423" name="Google Shape;423;g180096c764a_1_54"/>
          <p:cNvSpPr txBox="1"/>
          <p:nvPr>
            <p:ph idx="1" type="body"/>
          </p:nvPr>
        </p:nvSpPr>
        <p:spPr>
          <a:xfrm>
            <a:off x="581250" y="1776200"/>
            <a:ext cx="11029500" cy="1667400"/>
          </a:xfrm>
          <a:prstGeom prst="rect">
            <a:avLst/>
          </a:prstGeom>
          <a:noFill/>
          <a:ln>
            <a:noFill/>
          </a:ln>
        </p:spPr>
        <p:txBody>
          <a:bodyPr anchorCtr="0" anchor="ctr" bIns="45700" lIns="91425" spcFirstLastPara="1" rIns="91425" wrap="square" tIns="45700">
            <a:normAutofit/>
          </a:bodyPr>
          <a:lstStyle/>
          <a:p>
            <a:pPr indent="-333756" lvl="0" marL="457200" rtl="0" algn="l">
              <a:spcBef>
                <a:spcPts val="0"/>
              </a:spcBef>
              <a:spcAft>
                <a:spcPts val="0"/>
              </a:spcAft>
              <a:buSzPts val="1656"/>
              <a:buChar char="●"/>
            </a:pPr>
            <a:r>
              <a:rPr lang="en-US"/>
              <a:t>Motivation: Agent has little prob</a:t>
            </a:r>
            <a:r>
              <a:rPr lang="en-US"/>
              <a:t>ability</a:t>
            </a:r>
            <a:r>
              <a:rPr lang="en-US"/>
              <a:t> to visit then learn policy for all states (Fig). </a:t>
            </a:r>
            <a:endParaRPr/>
          </a:p>
          <a:p>
            <a:pPr indent="0" lvl="0" marL="457200" rtl="0" algn="l">
              <a:spcBef>
                <a:spcPts val="0"/>
              </a:spcBef>
              <a:spcAft>
                <a:spcPts val="0"/>
              </a:spcAft>
              <a:buNone/>
            </a:pPr>
            <a:r>
              <a:rPr lang="en-US"/>
              <a:t>We can either force the agent to explore more, or infer the action for unvisited states.</a:t>
            </a:r>
            <a:endParaRPr/>
          </a:p>
          <a:p>
            <a:pPr indent="0" lvl="0" marL="457200" rtl="0" algn="l">
              <a:spcBef>
                <a:spcPts val="0"/>
              </a:spcBef>
              <a:spcAft>
                <a:spcPts val="0"/>
              </a:spcAft>
              <a:buNone/>
            </a:pPr>
            <a:r>
              <a:t/>
            </a:r>
            <a:endParaRPr/>
          </a:p>
          <a:p>
            <a:pPr indent="-333756" lvl="1" marL="914400" rtl="0" algn="l">
              <a:spcBef>
                <a:spcPts val="0"/>
              </a:spcBef>
              <a:spcAft>
                <a:spcPts val="0"/>
              </a:spcAft>
              <a:buSzPts val="1656"/>
              <a:buChar char="○"/>
            </a:pPr>
            <a:r>
              <a:rPr lang="en-US"/>
              <a:t>We add KL-divergence against uniform distribution to force exploration (G-Learning)</a:t>
            </a:r>
            <a:endParaRPr/>
          </a:p>
          <a:p>
            <a:pPr indent="-333756" lvl="1" marL="914400" rtl="0" algn="l">
              <a:spcBef>
                <a:spcPts val="0"/>
              </a:spcBef>
              <a:spcAft>
                <a:spcPts val="0"/>
              </a:spcAft>
              <a:buSzPts val="1656"/>
              <a:buChar char="○"/>
            </a:pPr>
            <a:r>
              <a:rPr lang="en-US"/>
              <a:t>We use </a:t>
            </a:r>
            <a:r>
              <a:rPr lang="en-US"/>
              <a:t>Neural</a:t>
            </a:r>
            <a:r>
              <a:rPr lang="en-US"/>
              <a:t> Network (NN)</a:t>
            </a:r>
            <a:r>
              <a:rPr lang="en-US"/>
              <a:t> t</a:t>
            </a:r>
            <a:r>
              <a:rPr lang="en-US"/>
              <a:t>o approximate the Table. (DQN)</a:t>
            </a:r>
            <a:endParaRPr/>
          </a:p>
        </p:txBody>
      </p:sp>
      <p:pic>
        <p:nvPicPr>
          <p:cNvPr id="424" name="Google Shape;424;g180096c764a_1_54"/>
          <p:cNvPicPr preferRelativeResize="0"/>
          <p:nvPr/>
        </p:nvPicPr>
        <p:blipFill>
          <a:blip r:embed="rId3">
            <a:alphaModFix/>
          </a:blip>
          <a:stretch>
            <a:fillRect/>
          </a:stretch>
        </p:blipFill>
        <p:spPr>
          <a:xfrm>
            <a:off x="9271150" y="6385325"/>
            <a:ext cx="2824251" cy="395400"/>
          </a:xfrm>
          <a:prstGeom prst="rect">
            <a:avLst/>
          </a:prstGeom>
          <a:noFill/>
          <a:ln>
            <a:noFill/>
          </a:ln>
        </p:spPr>
      </p:pic>
      <p:pic>
        <p:nvPicPr>
          <p:cNvPr id="425" name="Google Shape;425;g180096c764a_1_54"/>
          <p:cNvPicPr preferRelativeResize="0"/>
          <p:nvPr/>
        </p:nvPicPr>
        <p:blipFill>
          <a:blip r:embed="rId4">
            <a:alphaModFix/>
          </a:blip>
          <a:stretch>
            <a:fillRect/>
          </a:stretch>
        </p:blipFill>
        <p:spPr>
          <a:xfrm>
            <a:off x="1079150" y="3544772"/>
            <a:ext cx="4030241" cy="3332927"/>
          </a:xfrm>
          <a:prstGeom prst="rect">
            <a:avLst/>
          </a:prstGeom>
          <a:noFill/>
          <a:ln>
            <a:noFill/>
          </a:ln>
        </p:spPr>
      </p:pic>
      <p:pic>
        <p:nvPicPr>
          <p:cNvPr id="426" name="Google Shape;426;g180096c764a_1_54"/>
          <p:cNvPicPr preferRelativeResize="0"/>
          <p:nvPr/>
        </p:nvPicPr>
        <p:blipFill rotWithShape="1">
          <a:blip r:embed="rId5">
            <a:alphaModFix/>
          </a:blip>
          <a:srcRect b="5108" l="7282" r="6436" t="4630"/>
          <a:stretch/>
        </p:blipFill>
        <p:spPr>
          <a:xfrm>
            <a:off x="5900175" y="3296475"/>
            <a:ext cx="5984200" cy="3111799"/>
          </a:xfrm>
          <a:prstGeom prst="rect">
            <a:avLst/>
          </a:prstGeom>
          <a:noFill/>
          <a:ln>
            <a:noFill/>
          </a:ln>
        </p:spPr>
      </p:pic>
      <p:cxnSp>
        <p:nvCxnSpPr>
          <p:cNvPr id="427" name="Google Shape;427;g180096c764a_1_54"/>
          <p:cNvCxnSpPr/>
          <p:nvPr/>
        </p:nvCxnSpPr>
        <p:spPr>
          <a:xfrm flipH="1" rot="10800000">
            <a:off x="3812950" y="3889125"/>
            <a:ext cx="2151300" cy="300"/>
          </a:xfrm>
          <a:prstGeom prst="straightConnector1">
            <a:avLst/>
          </a:prstGeom>
          <a:noFill/>
          <a:ln cap="flat" cmpd="sng" w="9525">
            <a:solidFill>
              <a:schemeClr val="dk2"/>
            </a:solidFill>
            <a:prstDash val="solid"/>
            <a:round/>
            <a:headEnd len="med" w="med" type="none"/>
            <a:tailEnd len="med" w="med" type="triangle"/>
          </a:ln>
        </p:spPr>
      </p:cxnSp>
      <p:sp>
        <p:nvSpPr>
          <p:cNvPr id="428" name="Google Shape;428;g180096c764a_1_54"/>
          <p:cNvSpPr/>
          <p:nvPr/>
        </p:nvSpPr>
        <p:spPr>
          <a:xfrm>
            <a:off x="5843058" y="4192738"/>
            <a:ext cx="5777275" cy="1319250"/>
          </a:xfrm>
          <a:custGeom>
            <a:rect b="b" l="l" r="r" t="t"/>
            <a:pathLst>
              <a:path extrusionOk="0" h="52770" w="231091">
                <a:moveTo>
                  <a:pt x="84023" y="21349"/>
                </a:moveTo>
                <a:cubicBezTo>
                  <a:pt x="50836" y="27616"/>
                  <a:pt x="7587" y="32559"/>
                  <a:pt x="1409" y="37766"/>
                </a:cubicBezTo>
                <a:cubicBezTo>
                  <a:pt x="-4769" y="42974"/>
                  <a:pt x="10589" y="54006"/>
                  <a:pt x="46953" y="52594"/>
                </a:cubicBezTo>
                <a:cubicBezTo>
                  <a:pt x="83317" y="51182"/>
                  <a:pt x="193998" y="38031"/>
                  <a:pt x="219594" y="29293"/>
                </a:cubicBezTo>
                <a:cubicBezTo>
                  <a:pt x="245190" y="20555"/>
                  <a:pt x="223125" y="1490"/>
                  <a:pt x="200530" y="166"/>
                </a:cubicBezTo>
                <a:cubicBezTo>
                  <a:pt x="177935" y="-1158"/>
                  <a:pt x="117210" y="15082"/>
                  <a:pt x="84023" y="21349"/>
                </a:cubicBezTo>
                <a:close/>
              </a:path>
            </a:pathLst>
          </a:custGeom>
          <a:noFill/>
          <a:ln cap="flat" cmpd="sng" w="19050">
            <a:solidFill>
              <a:srgbClr val="FF0000"/>
            </a:solidFill>
            <a:prstDash val="solid"/>
            <a:round/>
            <a:headEnd len="med" w="med" type="none"/>
            <a:tailEnd len="med" w="med" type="none"/>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80096c764a_1_161"/>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Comparison of Different Agents</a:t>
            </a:r>
            <a:endParaRPr/>
          </a:p>
        </p:txBody>
      </p:sp>
      <p:sp>
        <p:nvSpPr>
          <p:cNvPr id="434" name="Google Shape;434;g180096c764a_1_161"/>
          <p:cNvSpPr txBox="1"/>
          <p:nvPr>
            <p:ph idx="1" type="body"/>
          </p:nvPr>
        </p:nvSpPr>
        <p:spPr>
          <a:xfrm>
            <a:off x="581200" y="2042649"/>
            <a:ext cx="11029500" cy="777300"/>
          </a:xfrm>
          <a:prstGeom prst="rect">
            <a:avLst/>
          </a:prstGeom>
          <a:noFill/>
          <a:ln>
            <a:noFill/>
          </a:ln>
        </p:spPr>
        <p:txBody>
          <a:bodyPr anchorCtr="0" anchor="ctr" bIns="45700" lIns="91425" spcFirstLastPara="1" rIns="91425" wrap="square" tIns="45700">
            <a:normAutofit/>
          </a:bodyPr>
          <a:lstStyle/>
          <a:p>
            <a:pPr indent="-352806" lvl="0" marL="457200" rtl="0" algn="l">
              <a:spcBef>
                <a:spcPts val="0"/>
              </a:spcBef>
              <a:spcAft>
                <a:spcPts val="0"/>
              </a:spcAft>
              <a:buSzPts val="1956"/>
              <a:buChar char="●"/>
            </a:pPr>
            <a:r>
              <a:rPr lang="en-US" sz="2100"/>
              <a:t>Comparison of a</a:t>
            </a:r>
            <a:r>
              <a:rPr lang="en-US" sz="2100"/>
              <a:t>ction grid and success probability </a:t>
            </a:r>
            <a:endParaRPr sz="2100"/>
          </a:p>
          <a:p>
            <a:pPr indent="0" lvl="0" marL="457200" rtl="0" algn="l">
              <a:spcBef>
                <a:spcPts val="0"/>
              </a:spcBef>
              <a:spcAft>
                <a:spcPts val="0"/>
              </a:spcAft>
              <a:buNone/>
            </a:pPr>
            <a:r>
              <a:t/>
            </a:r>
            <a:endParaRPr sz="2100"/>
          </a:p>
        </p:txBody>
      </p:sp>
      <p:pic>
        <p:nvPicPr>
          <p:cNvPr id="435" name="Google Shape;435;g180096c764a_1_161"/>
          <p:cNvPicPr preferRelativeResize="0"/>
          <p:nvPr/>
        </p:nvPicPr>
        <p:blipFill>
          <a:blip r:embed="rId3">
            <a:alphaModFix/>
          </a:blip>
          <a:stretch>
            <a:fillRect/>
          </a:stretch>
        </p:blipFill>
        <p:spPr>
          <a:xfrm>
            <a:off x="9271150" y="6385325"/>
            <a:ext cx="2824251" cy="395400"/>
          </a:xfrm>
          <a:prstGeom prst="rect">
            <a:avLst/>
          </a:prstGeom>
          <a:noFill/>
          <a:ln>
            <a:noFill/>
          </a:ln>
        </p:spPr>
      </p:pic>
      <p:pic>
        <p:nvPicPr>
          <p:cNvPr id="436" name="Google Shape;436;g180096c764a_1_161"/>
          <p:cNvPicPr preferRelativeResize="0"/>
          <p:nvPr/>
        </p:nvPicPr>
        <p:blipFill rotWithShape="1">
          <a:blip r:embed="rId4">
            <a:alphaModFix/>
          </a:blip>
          <a:srcRect b="8322" l="8403" r="7732" t="6751"/>
          <a:stretch/>
        </p:blipFill>
        <p:spPr>
          <a:xfrm>
            <a:off x="1126751" y="3927082"/>
            <a:ext cx="2920402" cy="2165378"/>
          </a:xfrm>
          <a:prstGeom prst="rect">
            <a:avLst/>
          </a:prstGeom>
          <a:noFill/>
          <a:ln>
            <a:noFill/>
          </a:ln>
        </p:spPr>
      </p:pic>
      <p:pic>
        <p:nvPicPr>
          <p:cNvPr id="437" name="Google Shape;437;g180096c764a_1_161"/>
          <p:cNvPicPr preferRelativeResize="0"/>
          <p:nvPr/>
        </p:nvPicPr>
        <p:blipFill rotWithShape="1">
          <a:blip r:embed="rId5">
            <a:alphaModFix/>
          </a:blip>
          <a:srcRect b="4910" l="0" r="5231" t="6452"/>
          <a:stretch/>
        </p:blipFill>
        <p:spPr>
          <a:xfrm>
            <a:off x="4748871" y="3892375"/>
            <a:ext cx="3342112" cy="2248654"/>
          </a:xfrm>
          <a:prstGeom prst="rect">
            <a:avLst/>
          </a:prstGeom>
          <a:noFill/>
          <a:ln>
            <a:noFill/>
          </a:ln>
        </p:spPr>
      </p:pic>
      <p:sp>
        <p:nvSpPr>
          <p:cNvPr id="438" name="Google Shape;438;g180096c764a_1_161"/>
          <p:cNvSpPr txBox="1"/>
          <p:nvPr/>
        </p:nvSpPr>
        <p:spPr>
          <a:xfrm>
            <a:off x="1949914" y="6121343"/>
            <a:ext cx="127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Q-Learning</a:t>
            </a:r>
            <a:endParaRPr sz="1800">
              <a:latin typeface="Gill Sans"/>
              <a:ea typeface="Gill Sans"/>
              <a:cs typeface="Gill Sans"/>
              <a:sym typeface="Gill Sans"/>
            </a:endParaRPr>
          </a:p>
        </p:txBody>
      </p:sp>
      <p:sp>
        <p:nvSpPr>
          <p:cNvPr id="439" name="Google Shape;439;g180096c764a_1_161"/>
          <p:cNvSpPr txBox="1"/>
          <p:nvPr/>
        </p:nvSpPr>
        <p:spPr>
          <a:xfrm>
            <a:off x="5750137" y="6121343"/>
            <a:ext cx="133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G-Learning</a:t>
            </a:r>
            <a:endParaRPr sz="1800">
              <a:latin typeface="Gill Sans"/>
              <a:ea typeface="Gill Sans"/>
              <a:cs typeface="Gill Sans"/>
              <a:sym typeface="Gill Sans"/>
            </a:endParaRPr>
          </a:p>
        </p:txBody>
      </p:sp>
      <p:sp>
        <p:nvSpPr>
          <p:cNvPr id="440" name="Google Shape;440;g180096c764a_1_161"/>
          <p:cNvSpPr txBox="1"/>
          <p:nvPr/>
        </p:nvSpPr>
        <p:spPr>
          <a:xfrm>
            <a:off x="9761247" y="6121350"/>
            <a:ext cx="105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DQN</a:t>
            </a:r>
            <a:endParaRPr sz="1800">
              <a:latin typeface="Gill Sans"/>
              <a:ea typeface="Gill Sans"/>
              <a:cs typeface="Gill Sans"/>
              <a:sym typeface="Gill Sans"/>
            </a:endParaRPr>
          </a:p>
        </p:txBody>
      </p:sp>
      <p:pic>
        <p:nvPicPr>
          <p:cNvPr id="441" name="Google Shape;441;g180096c764a_1_161"/>
          <p:cNvPicPr preferRelativeResize="0"/>
          <p:nvPr/>
        </p:nvPicPr>
        <p:blipFill rotWithShape="1">
          <a:blip r:embed="rId6">
            <a:alphaModFix/>
          </a:blip>
          <a:srcRect b="5556" l="0" r="5392" t="5680"/>
          <a:stretch/>
        </p:blipFill>
        <p:spPr>
          <a:xfrm>
            <a:off x="8631452" y="3927084"/>
            <a:ext cx="2979249" cy="2165365"/>
          </a:xfrm>
          <a:prstGeom prst="rect">
            <a:avLst/>
          </a:prstGeom>
          <a:noFill/>
          <a:ln>
            <a:noFill/>
          </a:ln>
        </p:spPr>
      </p:pic>
      <p:graphicFrame>
        <p:nvGraphicFramePr>
          <p:cNvPr id="442" name="Google Shape;442;g180096c764a_1_161"/>
          <p:cNvGraphicFramePr/>
          <p:nvPr/>
        </p:nvGraphicFramePr>
        <p:xfrm>
          <a:off x="2838050" y="2476313"/>
          <a:ext cx="3000000" cy="3000000"/>
        </p:xfrm>
        <a:graphic>
          <a:graphicData uri="http://schemas.openxmlformats.org/drawingml/2006/table">
            <a:tbl>
              <a:tblPr>
                <a:noFill/>
                <a:tableStyleId>{11FECC2C-A015-44E4-9335-A2825670759E}</a:tableStyleId>
              </a:tblPr>
              <a:tblGrid>
                <a:gridCol w="2644550"/>
                <a:gridCol w="1425175"/>
                <a:gridCol w="1425175"/>
                <a:gridCol w="1282675"/>
              </a:tblGrid>
              <a:tr h="314300">
                <a:tc>
                  <a:txBody>
                    <a:bodyPr/>
                    <a:lstStyle/>
                    <a:p>
                      <a:pPr indent="0" lvl="0" marL="0" rtl="0" algn="l">
                        <a:spcBef>
                          <a:spcPts val="0"/>
                        </a:spcBef>
                        <a:spcAft>
                          <a:spcPts val="0"/>
                        </a:spcAft>
                        <a:buNone/>
                      </a:pPr>
                      <a:r>
                        <a:t/>
                      </a:r>
                      <a:endParaRPr sz="1800"/>
                    </a:p>
                  </a:txBody>
                  <a:tcPr marT="9525" marB="91425" marR="9525" marL="9525" anchor="ctr"/>
                </a:tc>
                <a:tc>
                  <a:txBody>
                    <a:bodyPr/>
                    <a:lstStyle/>
                    <a:p>
                      <a:pPr indent="0" lvl="0" marL="0" rtl="0" algn="l">
                        <a:spcBef>
                          <a:spcPts val="0"/>
                        </a:spcBef>
                        <a:spcAft>
                          <a:spcPts val="0"/>
                        </a:spcAft>
                        <a:buNone/>
                      </a:pPr>
                      <a:r>
                        <a:rPr lang="en-US" sz="1800"/>
                        <a:t>　</a:t>
                      </a:r>
                      <a:endParaRPr sz="1800"/>
                    </a:p>
                  </a:txBody>
                  <a:tcPr marT="9525" marB="91425" marR="9525" marL="9525" anchor="ctr">
                    <a:lnB cap="flat" cmpd="sng" w="253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800"/>
                        <a:t>Agent</a:t>
                      </a:r>
                      <a:endParaRPr b="1" sz="1800"/>
                    </a:p>
                  </a:txBody>
                  <a:tcPr marT="9525" marB="91425" marR="9525" marL="9525" anchor="ctr">
                    <a:lnB cap="flat" cmpd="sng" w="253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800"/>
                        <a:t>　</a:t>
                      </a:r>
                      <a:endParaRPr sz="1800"/>
                    </a:p>
                  </a:txBody>
                  <a:tcPr marT="9525" marB="91425" marR="9525" marL="9525" anchor="ctr">
                    <a:lnB cap="flat" cmpd="sng" w="25375">
                      <a:solidFill>
                        <a:srgbClr val="000000"/>
                      </a:solidFill>
                      <a:prstDash val="solid"/>
                      <a:round/>
                      <a:headEnd len="sm" w="sm" type="none"/>
                      <a:tailEnd len="sm" w="sm" type="none"/>
                    </a:lnB>
                  </a:tcPr>
                </a:tc>
              </a:tr>
              <a:tr h="238125">
                <a:tc>
                  <a:txBody>
                    <a:bodyPr/>
                    <a:lstStyle/>
                    <a:p>
                      <a:pPr indent="0" lvl="0" marL="0" rtl="0" algn="l">
                        <a:spcBef>
                          <a:spcPts val="0"/>
                        </a:spcBef>
                        <a:spcAft>
                          <a:spcPts val="0"/>
                        </a:spcAft>
                        <a:buNone/>
                      </a:pPr>
                      <a:r>
                        <a:rPr b="1" lang="en-US" sz="1800"/>
                        <a:t>Metrics</a:t>
                      </a:r>
                      <a:endParaRPr b="1" sz="1800"/>
                    </a:p>
                  </a:txBody>
                  <a:tcPr marT="9525" marB="91425" marR="9525" marL="9525" anchor="ctr">
                    <a:lnB cap="flat" cmpd="sng" w="63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800"/>
                        <a:t>Q-Learning</a:t>
                      </a:r>
                      <a:endParaRPr b="1" sz="1800"/>
                    </a:p>
                  </a:txBody>
                  <a:tcPr marT="9525" marB="91425" marR="9525" marL="9525" anchor="ctr">
                    <a:lnT cap="flat" cmpd="sng" w="2537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800"/>
                        <a:t>  </a:t>
                      </a:r>
                      <a:r>
                        <a:rPr b="1" lang="en-US" sz="1800"/>
                        <a:t>G-Learning</a:t>
                      </a:r>
                      <a:endParaRPr b="1" sz="1800"/>
                    </a:p>
                  </a:txBody>
                  <a:tcPr marT="9525" marB="91425" marR="9525" marL="9525" anchor="ctr">
                    <a:lnT cap="flat" cmpd="sng" w="2537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800"/>
                        <a:t>     </a:t>
                      </a:r>
                      <a:r>
                        <a:rPr b="1" lang="en-US" sz="1800"/>
                        <a:t>DQN</a:t>
                      </a:r>
                      <a:endParaRPr b="1" sz="1800"/>
                    </a:p>
                  </a:txBody>
                  <a:tcPr marT="9525" marB="91425" marR="9525" marL="9525" anchor="ctr">
                    <a:lnT cap="flat" cmpd="sng" w="2537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228600">
                <a:tc>
                  <a:txBody>
                    <a:bodyPr/>
                    <a:lstStyle/>
                    <a:p>
                      <a:pPr indent="0" lvl="0" marL="0" rtl="0" algn="l">
                        <a:spcBef>
                          <a:spcPts val="0"/>
                        </a:spcBef>
                        <a:spcAft>
                          <a:spcPts val="0"/>
                        </a:spcAft>
                        <a:buNone/>
                      </a:pPr>
                      <a:r>
                        <a:rPr lang="en-US" sz="1800"/>
                        <a:t>Success probability</a:t>
                      </a:r>
                      <a:endParaRPr sz="1800"/>
                    </a:p>
                  </a:txBody>
                  <a:tcPr marT="9525" marB="91425" marR="9525" marL="9525" anchor="ctr">
                    <a:lnT cap="flat" cmpd="sng" w="63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40.50%</a:t>
                      </a:r>
                      <a:endParaRPr sz="1800"/>
                    </a:p>
                  </a:txBody>
                  <a:tcPr marT="9525" marB="91425" marR="9525" marL="9525" anchor="ctr">
                    <a:lnT cap="flat" cmpd="sng" w="63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33%</a:t>
                      </a:r>
                      <a:endParaRPr sz="1800"/>
                    </a:p>
                  </a:txBody>
                  <a:tcPr marT="9525" marB="91425" marR="9525" marL="9525" anchor="ctr">
                    <a:lnT cap="flat" cmpd="sng" w="63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800"/>
                        <a:t>48%</a:t>
                      </a:r>
                      <a:endParaRPr b="1" sz="1800"/>
                    </a:p>
                  </a:txBody>
                  <a:tcPr marT="9525" marB="91425" marR="9525" marL="9525" anchor="ctr">
                    <a:lnT cap="flat" cmpd="sng" w="632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80096c764a_1_46"/>
          <p:cNvSpPr txBox="1"/>
          <p:nvPr/>
        </p:nvSpPr>
        <p:spPr>
          <a:xfrm>
            <a:off x="4854275" y="3494100"/>
            <a:ext cx="6870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Gill Sans"/>
                <a:ea typeface="Gill Sans"/>
                <a:cs typeface="Gill Sans"/>
                <a:sym typeface="Gill Sans"/>
              </a:rPr>
              <a:t>For example, consider a bit-flipping game: </a:t>
            </a:r>
            <a:endParaRPr sz="1800">
              <a:latin typeface="Gill Sans"/>
              <a:ea typeface="Gill Sans"/>
              <a:cs typeface="Gill Sans"/>
              <a:sym typeface="Gill Sans"/>
            </a:endParaRPr>
          </a:p>
          <a:p>
            <a:pPr indent="0" lvl="0" marL="0" rtl="0" algn="l">
              <a:spcBef>
                <a:spcPts val="0"/>
              </a:spcBef>
              <a:spcAft>
                <a:spcPts val="0"/>
              </a:spcAft>
              <a:buNone/>
            </a:pPr>
            <a:r>
              <a:t/>
            </a:r>
            <a:endParaRPr sz="1800">
              <a:latin typeface="Gill Sans"/>
              <a:ea typeface="Gill Sans"/>
              <a:cs typeface="Gill Sans"/>
              <a:sym typeface="Gill Sans"/>
            </a:endParaRPr>
          </a:p>
          <a:p>
            <a:pPr indent="0" lvl="0" marL="0" rtl="0" algn="l">
              <a:spcBef>
                <a:spcPts val="0"/>
              </a:spcBef>
              <a:spcAft>
                <a:spcPts val="0"/>
              </a:spcAft>
              <a:buNone/>
            </a:pPr>
            <a:r>
              <a:rPr lang="en-US" sz="1800">
                <a:latin typeface="Gill Sans"/>
                <a:ea typeface="Gill Sans"/>
                <a:cs typeface="Gill Sans"/>
                <a:sym typeface="Gill Sans"/>
              </a:rPr>
              <a:t>The action is to flip each bit or not. Reward is 1 if all bits are 1, otherwise the reward is 0.</a:t>
            </a:r>
            <a:endParaRPr sz="1800">
              <a:latin typeface="Gill Sans"/>
              <a:ea typeface="Gill Sans"/>
              <a:cs typeface="Gill Sans"/>
              <a:sym typeface="Gill Sans"/>
            </a:endParaRPr>
          </a:p>
          <a:p>
            <a:pPr indent="0" lvl="0" marL="0" rtl="0" algn="l">
              <a:spcBef>
                <a:spcPts val="0"/>
              </a:spcBef>
              <a:spcAft>
                <a:spcPts val="0"/>
              </a:spcAft>
              <a:buNone/>
            </a:pPr>
            <a:r>
              <a:t/>
            </a:r>
            <a:endParaRPr sz="1800">
              <a:latin typeface="Gill Sans"/>
              <a:ea typeface="Gill Sans"/>
              <a:cs typeface="Gill Sans"/>
              <a:sym typeface="Gill Sans"/>
            </a:endParaRPr>
          </a:p>
          <a:p>
            <a:pPr indent="0" lvl="0" marL="0" rtl="0" algn="l">
              <a:spcBef>
                <a:spcPts val="0"/>
              </a:spcBef>
              <a:spcAft>
                <a:spcPts val="0"/>
              </a:spcAft>
              <a:buNone/>
            </a:pPr>
            <a:r>
              <a:rPr lang="en-US" sz="1800">
                <a:latin typeface="Gill Sans"/>
                <a:ea typeface="Gill Sans"/>
                <a:cs typeface="Gill Sans"/>
                <a:sym typeface="Gill Sans"/>
              </a:rPr>
              <a:t>We observe that agent fails to learn when N&gt;20. Because it is almost impossible (2^N) to receive positive reward with random exploration. </a:t>
            </a:r>
            <a:endParaRPr sz="1800">
              <a:latin typeface="Gill Sans"/>
              <a:ea typeface="Gill Sans"/>
              <a:cs typeface="Gill Sans"/>
              <a:sym typeface="Gill Sans"/>
            </a:endParaRPr>
          </a:p>
          <a:p>
            <a:pPr indent="0" lvl="0" marL="0" rtl="0" algn="l">
              <a:spcBef>
                <a:spcPts val="0"/>
              </a:spcBef>
              <a:spcAft>
                <a:spcPts val="0"/>
              </a:spcAft>
              <a:buNone/>
            </a:pPr>
            <a:r>
              <a:rPr b="1" lang="en-US" sz="1800">
                <a:latin typeface="Gill Sans"/>
                <a:ea typeface="Gill Sans"/>
                <a:cs typeface="Gill Sans"/>
                <a:sym typeface="Gill Sans"/>
              </a:rPr>
              <a:t>The same applies for our case.</a:t>
            </a:r>
            <a:endParaRPr b="1" sz="1800">
              <a:latin typeface="Gill Sans"/>
              <a:ea typeface="Gill Sans"/>
              <a:cs typeface="Gill Sans"/>
              <a:sym typeface="Gill Sans"/>
            </a:endParaRPr>
          </a:p>
        </p:txBody>
      </p:sp>
      <p:sp>
        <p:nvSpPr>
          <p:cNvPr id="448" name="Google Shape;448;g180096c764a_1_46"/>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Approximation for Environment</a:t>
            </a:r>
            <a:endParaRPr/>
          </a:p>
        </p:txBody>
      </p:sp>
      <p:sp>
        <p:nvSpPr>
          <p:cNvPr id="449" name="Google Shape;449;g180096c764a_1_46"/>
          <p:cNvSpPr txBox="1"/>
          <p:nvPr>
            <p:ph idx="1" type="body"/>
          </p:nvPr>
        </p:nvSpPr>
        <p:spPr>
          <a:xfrm>
            <a:off x="581200" y="1989672"/>
            <a:ext cx="11029500" cy="1230600"/>
          </a:xfrm>
          <a:prstGeom prst="rect">
            <a:avLst/>
          </a:prstGeom>
          <a:noFill/>
          <a:ln>
            <a:noFill/>
          </a:ln>
        </p:spPr>
        <p:txBody>
          <a:bodyPr anchorCtr="0" anchor="ctr" bIns="45700" lIns="91425" spcFirstLastPara="1" rIns="91425" wrap="square" tIns="45700">
            <a:normAutofit/>
          </a:bodyPr>
          <a:lstStyle/>
          <a:p>
            <a:pPr indent="-333756" lvl="0" marL="457200" rtl="0" algn="l">
              <a:spcBef>
                <a:spcPts val="0"/>
              </a:spcBef>
              <a:spcAft>
                <a:spcPts val="0"/>
              </a:spcAft>
              <a:buSzPts val="1656"/>
              <a:buChar char="●"/>
            </a:pPr>
            <a:r>
              <a:rPr lang="en-US"/>
              <a:t>Motivation: </a:t>
            </a:r>
            <a:endParaRPr/>
          </a:p>
          <a:p>
            <a:pPr indent="0" lvl="0" marL="457200" rtl="0" algn="l">
              <a:spcBef>
                <a:spcPts val="0"/>
              </a:spcBef>
              <a:spcAft>
                <a:spcPts val="0"/>
              </a:spcAft>
              <a:buNone/>
            </a:pPr>
            <a:r>
              <a:rPr lang="en-US"/>
              <a:t>Sparse reward fails to guide RL agent with large action space and environment with long episode. Therefore it is important to approximate the sparse reward with more informative reward.</a:t>
            </a:r>
            <a:endParaRPr/>
          </a:p>
        </p:txBody>
      </p:sp>
      <p:pic>
        <p:nvPicPr>
          <p:cNvPr id="450" name="Google Shape;450;g180096c764a_1_46"/>
          <p:cNvPicPr preferRelativeResize="0"/>
          <p:nvPr/>
        </p:nvPicPr>
        <p:blipFill>
          <a:blip r:embed="rId3">
            <a:alphaModFix/>
          </a:blip>
          <a:stretch>
            <a:fillRect/>
          </a:stretch>
        </p:blipFill>
        <p:spPr>
          <a:xfrm>
            <a:off x="9271150" y="6385325"/>
            <a:ext cx="2824251" cy="395400"/>
          </a:xfrm>
          <a:prstGeom prst="rect">
            <a:avLst/>
          </a:prstGeom>
          <a:noFill/>
          <a:ln>
            <a:noFill/>
          </a:ln>
        </p:spPr>
      </p:pic>
      <p:pic>
        <p:nvPicPr>
          <p:cNvPr id="451" name="Google Shape;451;g180096c764a_1_46"/>
          <p:cNvPicPr preferRelativeResize="0"/>
          <p:nvPr/>
        </p:nvPicPr>
        <p:blipFill rotWithShape="1">
          <a:blip r:embed="rId4">
            <a:alphaModFix/>
          </a:blip>
          <a:srcRect b="0" l="0" r="0" t="19762"/>
          <a:stretch/>
        </p:blipFill>
        <p:spPr>
          <a:xfrm>
            <a:off x="856075" y="2993650"/>
            <a:ext cx="3671638" cy="3727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80096c764a_1_155"/>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Comparison of</a:t>
            </a:r>
            <a:r>
              <a:rPr lang="en-US"/>
              <a:t> Different Environments</a:t>
            </a:r>
            <a:endParaRPr/>
          </a:p>
        </p:txBody>
      </p:sp>
      <p:sp>
        <p:nvSpPr>
          <p:cNvPr id="457" name="Google Shape;457;g180096c764a_1_155"/>
          <p:cNvSpPr txBox="1"/>
          <p:nvPr>
            <p:ph idx="1" type="body"/>
          </p:nvPr>
        </p:nvSpPr>
        <p:spPr>
          <a:xfrm>
            <a:off x="497175" y="2129550"/>
            <a:ext cx="11029500" cy="2142900"/>
          </a:xfrm>
          <a:prstGeom prst="rect">
            <a:avLst/>
          </a:prstGeom>
          <a:noFill/>
          <a:ln>
            <a:noFill/>
          </a:ln>
        </p:spPr>
        <p:txBody>
          <a:bodyPr anchorCtr="0" anchor="ctr" bIns="45700" lIns="91425" spcFirstLastPara="1" rIns="91425" wrap="square" tIns="45700">
            <a:normAutofit lnSpcReduction="20000"/>
          </a:bodyPr>
          <a:lstStyle/>
          <a:p>
            <a:pPr indent="-333756" lvl="0" marL="457200" rtl="0" algn="l">
              <a:spcBef>
                <a:spcPts val="0"/>
              </a:spcBef>
              <a:spcAft>
                <a:spcPts val="0"/>
              </a:spcAft>
              <a:buSzPts val="1656"/>
              <a:buChar char="●"/>
            </a:pPr>
            <a:r>
              <a:rPr lang="en-US"/>
              <a:t>Motivation and definition of three modified environments:</a:t>
            </a:r>
            <a:endParaRPr/>
          </a:p>
          <a:p>
            <a:pPr indent="0" lvl="0" marL="457200" rtl="0" algn="l">
              <a:spcBef>
                <a:spcPts val="0"/>
              </a:spcBef>
              <a:spcAft>
                <a:spcPts val="0"/>
              </a:spcAft>
              <a:buNone/>
            </a:pPr>
            <a:r>
              <a:t/>
            </a:r>
            <a:endParaRPr/>
          </a:p>
          <a:p>
            <a:pPr indent="-333756" lvl="1" marL="914400" rtl="0" algn="l">
              <a:spcBef>
                <a:spcPts val="0"/>
              </a:spcBef>
              <a:spcAft>
                <a:spcPts val="0"/>
              </a:spcAft>
              <a:buSzPts val="1656"/>
              <a:buChar char="○"/>
            </a:pPr>
            <a:r>
              <a:rPr lang="en-US"/>
              <a:t>Line: Gives 1 reward if above a predefined curve at each step.</a:t>
            </a:r>
            <a:endParaRPr/>
          </a:p>
          <a:p>
            <a:pPr indent="0" lvl="0" marL="914400" rtl="0" algn="l">
              <a:spcBef>
                <a:spcPts val="0"/>
              </a:spcBef>
              <a:spcAft>
                <a:spcPts val="0"/>
              </a:spcAft>
              <a:buNone/>
            </a:pPr>
            <a:r>
              <a:t/>
            </a:r>
            <a:endParaRPr/>
          </a:p>
          <a:p>
            <a:pPr indent="-333756" lvl="1" marL="914400" rtl="0" algn="l">
              <a:spcBef>
                <a:spcPts val="0"/>
              </a:spcBef>
              <a:spcAft>
                <a:spcPts val="0"/>
              </a:spcAft>
              <a:buSzPts val="1656"/>
              <a:buChar char="○"/>
            </a:pPr>
            <a:r>
              <a:rPr lang="en-US"/>
              <a:t>Scale:</a:t>
            </a:r>
            <a:r>
              <a:rPr lang="en-US"/>
              <a:t> Gives scaled reward if goal is fulfilled at each step, the latter the larger.</a:t>
            </a:r>
            <a:endParaRPr/>
          </a:p>
          <a:p>
            <a:pPr indent="0" lvl="0" marL="914400" rtl="0" algn="l">
              <a:spcBef>
                <a:spcPts val="0"/>
              </a:spcBef>
              <a:spcAft>
                <a:spcPts val="0"/>
              </a:spcAft>
              <a:buNone/>
            </a:pPr>
            <a:r>
              <a:t/>
            </a:r>
            <a:endParaRPr/>
          </a:p>
          <a:p>
            <a:pPr indent="-333756" lvl="1" marL="914400" rtl="0" algn="l">
              <a:spcBef>
                <a:spcPts val="0"/>
              </a:spcBef>
              <a:spcAft>
                <a:spcPts val="0"/>
              </a:spcAft>
              <a:buSzPts val="1656"/>
              <a:buChar char="○"/>
            </a:pPr>
            <a:r>
              <a:rPr lang="en-US"/>
              <a:t>Multi factors</a:t>
            </a:r>
            <a:endParaRPr/>
          </a:p>
          <a:p>
            <a:pPr indent="0" lvl="0" marL="914400" rtl="0" algn="l">
              <a:spcBef>
                <a:spcPts val="0"/>
              </a:spcBef>
              <a:spcAft>
                <a:spcPts val="0"/>
              </a:spcAft>
              <a:buNone/>
            </a:pPr>
            <a:r>
              <a:t/>
            </a:r>
            <a:endParaRPr/>
          </a:p>
          <a:p>
            <a:pPr indent="-333756" lvl="0" marL="457200" rtl="0" algn="l">
              <a:spcBef>
                <a:spcPts val="0"/>
              </a:spcBef>
              <a:spcAft>
                <a:spcPts val="0"/>
              </a:spcAft>
              <a:buSzPts val="1656"/>
              <a:buChar char="●"/>
            </a:pPr>
            <a:r>
              <a:rPr lang="en-US" sz="1600">
                <a:solidFill>
                  <a:schemeClr val="dk1"/>
                </a:solidFill>
              </a:rPr>
              <a:t>Comparison Table </a:t>
            </a:r>
            <a:endParaRPr/>
          </a:p>
        </p:txBody>
      </p:sp>
      <p:pic>
        <p:nvPicPr>
          <p:cNvPr id="458" name="Google Shape;458;g180096c764a_1_155"/>
          <p:cNvPicPr preferRelativeResize="0"/>
          <p:nvPr/>
        </p:nvPicPr>
        <p:blipFill>
          <a:blip r:embed="rId3">
            <a:alphaModFix/>
          </a:blip>
          <a:stretch>
            <a:fillRect/>
          </a:stretch>
        </p:blipFill>
        <p:spPr>
          <a:xfrm>
            <a:off x="9271150" y="6385325"/>
            <a:ext cx="2824251" cy="395400"/>
          </a:xfrm>
          <a:prstGeom prst="rect">
            <a:avLst/>
          </a:prstGeom>
          <a:noFill/>
          <a:ln>
            <a:noFill/>
          </a:ln>
        </p:spPr>
      </p:pic>
      <p:grpSp>
        <p:nvGrpSpPr>
          <p:cNvPr id="459" name="Google Shape;459;g180096c764a_1_155"/>
          <p:cNvGrpSpPr/>
          <p:nvPr/>
        </p:nvGrpSpPr>
        <p:grpSpPr>
          <a:xfrm>
            <a:off x="7983325" y="3022450"/>
            <a:ext cx="3807549" cy="1250012"/>
            <a:chOff x="8023050" y="2316900"/>
            <a:chExt cx="3807549" cy="1250012"/>
          </a:xfrm>
        </p:grpSpPr>
        <p:pic>
          <p:nvPicPr>
            <p:cNvPr id="460" name="Google Shape;460;g180096c764a_1_155"/>
            <p:cNvPicPr preferRelativeResize="0"/>
            <p:nvPr/>
          </p:nvPicPr>
          <p:blipFill>
            <a:blip r:embed="rId4">
              <a:alphaModFix/>
            </a:blip>
            <a:stretch>
              <a:fillRect/>
            </a:stretch>
          </p:blipFill>
          <p:spPr>
            <a:xfrm>
              <a:off x="8023050" y="2663956"/>
              <a:ext cx="1112324" cy="861780"/>
            </a:xfrm>
            <a:prstGeom prst="rect">
              <a:avLst/>
            </a:prstGeom>
            <a:noFill/>
            <a:ln>
              <a:noFill/>
            </a:ln>
          </p:spPr>
        </p:pic>
        <p:pic>
          <p:nvPicPr>
            <p:cNvPr id="461" name="Google Shape;461;g180096c764a_1_155"/>
            <p:cNvPicPr preferRelativeResize="0"/>
            <p:nvPr/>
          </p:nvPicPr>
          <p:blipFill>
            <a:blip r:embed="rId5">
              <a:alphaModFix/>
            </a:blip>
            <a:stretch>
              <a:fillRect/>
            </a:stretch>
          </p:blipFill>
          <p:spPr>
            <a:xfrm>
              <a:off x="9271780" y="2622776"/>
              <a:ext cx="1173331" cy="944116"/>
            </a:xfrm>
            <a:prstGeom prst="rect">
              <a:avLst/>
            </a:prstGeom>
            <a:noFill/>
            <a:ln>
              <a:noFill/>
            </a:ln>
          </p:spPr>
        </p:pic>
        <p:pic>
          <p:nvPicPr>
            <p:cNvPr id="462" name="Google Shape;462;g180096c764a_1_155"/>
            <p:cNvPicPr preferRelativeResize="0"/>
            <p:nvPr/>
          </p:nvPicPr>
          <p:blipFill>
            <a:blip r:embed="rId6">
              <a:alphaModFix/>
            </a:blip>
            <a:stretch>
              <a:fillRect/>
            </a:stretch>
          </p:blipFill>
          <p:spPr>
            <a:xfrm>
              <a:off x="10581509" y="2622787"/>
              <a:ext cx="1249091" cy="944125"/>
            </a:xfrm>
            <a:prstGeom prst="rect">
              <a:avLst/>
            </a:prstGeom>
            <a:noFill/>
            <a:ln>
              <a:noFill/>
            </a:ln>
          </p:spPr>
        </p:pic>
        <p:sp>
          <p:nvSpPr>
            <p:cNvPr id="463" name="Google Shape;463;g180096c764a_1_155"/>
            <p:cNvSpPr txBox="1"/>
            <p:nvPr/>
          </p:nvSpPr>
          <p:spPr>
            <a:xfrm>
              <a:off x="8347450" y="2316900"/>
              <a:ext cx="4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1x</a:t>
              </a:r>
              <a:endParaRPr>
                <a:latin typeface="Gill Sans"/>
                <a:ea typeface="Gill Sans"/>
                <a:cs typeface="Gill Sans"/>
                <a:sym typeface="Gill Sans"/>
              </a:endParaRPr>
            </a:p>
          </p:txBody>
        </p:sp>
        <p:sp>
          <p:nvSpPr>
            <p:cNvPr id="464" name="Google Shape;464;g180096c764a_1_155"/>
            <p:cNvSpPr txBox="1"/>
            <p:nvPr/>
          </p:nvSpPr>
          <p:spPr>
            <a:xfrm>
              <a:off x="9554675" y="2316900"/>
              <a:ext cx="60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1.62x</a:t>
              </a:r>
              <a:endParaRPr>
                <a:latin typeface="Gill Sans"/>
                <a:ea typeface="Gill Sans"/>
                <a:cs typeface="Gill Sans"/>
                <a:sym typeface="Gill Sans"/>
              </a:endParaRPr>
            </a:p>
          </p:txBody>
        </p:sp>
        <p:sp>
          <p:nvSpPr>
            <p:cNvPr id="465" name="Google Shape;465;g180096c764a_1_155"/>
            <p:cNvSpPr txBox="1"/>
            <p:nvPr/>
          </p:nvSpPr>
          <p:spPr>
            <a:xfrm>
              <a:off x="10905913" y="2316900"/>
              <a:ext cx="60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6.19</a:t>
              </a:r>
              <a:r>
                <a:rPr lang="en-US">
                  <a:latin typeface="Gill Sans"/>
                  <a:ea typeface="Gill Sans"/>
                  <a:cs typeface="Gill Sans"/>
                  <a:sym typeface="Gill Sans"/>
                </a:rPr>
                <a:t>x</a:t>
              </a:r>
              <a:endParaRPr>
                <a:latin typeface="Gill Sans"/>
                <a:ea typeface="Gill Sans"/>
                <a:cs typeface="Gill Sans"/>
                <a:sym typeface="Gill Sans"/>
              </a:endParaRPr>
            </a:p>
          </p:txBody>
        </p:sp>
      </p:grpSp>
      <p:pic>
        <p:nvPicPr>
          <p:cNvPr id="466" name="Google Shape;466;g180096c764a_1_155"/>
          <p:cNvPicPr preferRelativeResize="0"/>
          <p:nvPr/>
        </p:nvPicPr>
        <p:blipFill>
          <a:blip r:embed="rId7">
            <a:alphaModFix/>
          </a:blip>
          <a:stretch>
            <a:fillRect/>
          </a:stretch>
        </p:blipFill>
        <p:spPr>
          <a:xfrm>
            <a:off x="7983338" y="2129544"/>
            <a:ext cx="1287824" cy="957106"/>
          </a:xfrm>
          <a:prstGeom prst="rect">
            <a:avLst/>
          </a:prstGeom>
          <a:noFill/>
          <a:ln>
            <a:noFill/>
          </a:ln>
        </p:spPr>
      </p:pic>
      <p:sp>
        <p:nvSpPr>
          <p:cNvPr id="467" name="Google Shape;467;g180096c764a_1_155"/>
          <p:cNvSpPr txBox="1"/>
          <p:nvPr/>
        </p:nvSpPr>
        <p:spPr>
          <a:xfrm>
            <a:off x="8395488" y="1797950"/>
            <a:ext cx="4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Avg</a:t>
            </a:r>
            <a:endParaRPr>
              <a:latin typeface="Gill Sans"/>
              <a:ea typeface="Gill Sans"/>
              <a:cs typeface="Gill Sans"/>
              <a:sym typeface="Gill Sans"/>
            </a:endParaRPr>
          </a:p>
        </p:txBody>
      </p:sp>
      <p:sp>
        <p:nvSpPr>
          <p:cNvPr id="468" name="Google Shape;468;g180096c764a_1_155"/>
          <p:cNvSpPr txBox="1"/>
          <p:nvPr/>
        </p:nvSpPr>
        <p:spPr>
          <a:xfrm>
            <a:off x="497175" y="3901750"/>
            <a:ext cx="4798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cxnSp>
        <p:nvCxnSpPr>
          <p:cNvPr id="469" name="Google Shape;469;g180096c764a_1_155"/>
          <p:cNvCxnSpPr>
            <a:stCxn id="460" idx="3"/>
            <a:endCxn id="461" idx="1"/>
          </p:cNvCxnSpPr>
          <p:nvPr/>
        </p:nvCxnSpPr>
        <p:spPr>
          <a:xfrm>
            <a:off x="9095649" y="3800396"/>
            <a:ext cx="136500" cy="0"/>
          </a:xfrm>
          <a:prstGeom prst="straightConnector1">
            <a:avLst/>
          </a:prstGeom>
          <a:noFill/>
          <a:ln cap="flat" cmpd="sng" w="9525">
            <a:solidFill>
              <a:schemeClr val="dk2"/>
            </a:solidFill>
            <a:prstDash val="solid"/>
            <a:round/>
            <a:headEnd len="med" w="med" type="none"/>
            <a:tailEnd len="med" w="med" type="triangle"/>
          </a:ln>
        </p:spPr>
      </p:cxnSp>
      <p:cxnSp>
        <p:nvCxnSpPr>
          <p:cNvPr id="470" name="Google Shape;470;g180096c764a_1_155"/>
          <p:cNvCxnSpPr>
            <a:stCxn id="461" idx="3"/>
            <a:endCxn id="462" idx="1"/>
          </p:cNvCxnSpPr>
          <p:nvPr/>
        </p:nvCxnSpPr>
        <p:spPr>
          <a:xfrm>
            <a:off x="10405385" y="3800384"/>
            <a:ext cx="136500" cy="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471" name="Google Shape;471;g180096c764a_1_155"/>
          <p:cNvGraphicFramePr/>
          <p:nvPr/>
        </p:nvGraphicFramePr>
        <p:xfrm>
          <a:off x="497175" y="4372360"/>
          <a:ext cx="3000000" cy="3000000"/>
        </p:xfrm>
        <a:graphic>
          <a:graphicData uri="http://schemas.openxmlformats.org/drawingml/2006/table">
            <a:tbl>
              <a:tblPr>
                <a:noFill/>
                <a:tableStyleId>{11FECC2C-A015-44E4-9335-A2825670759E}</a:tableStyleId>
              </a:tblPr>
              <a:tblGrid>
                <a:gridCol w="2467500"/>
                <a:gridCol w="2187850"/>
                <a:gridCol w="2105600"/>
                <a:gridCol w="1974000"/>
              </a:tblGrid>
              <a:tr h="314300">
                <a:tc>
                  <a:txBody>
                    <a:bodyPr/>
                    <a:lstStyle/>
                    <a:p>
                      <a:pPr indent="0" lvl="0" marL="0" rtl="0" algn="l">
                        <a:spcBef>
                          <a:spcPts val="0"/>
                        </a:spcBef>
                        <a:spcAft>
                          <a:spcPts val="0"/>
                        </a:spcAft>
                        <a:buNone/>
                      </a:pPr>
                      <a:r>
                        <a:t/>
                      </a:r>
                      <a:endParaRPr sz="1600"/>
                    </a:p>
                  </a:txBody>
                  <a:tcPr marT="9525" marB="91425" marR="9525" marL="9525" anchor="ctr">
                    <a:lnT cap="flat" cmpd="sng" w="9525">
                      <a:solidFill>
                        <a:srgbClr val="000000"/>
                      </a:solidFill>
                      <a:prstDash val="solid"/>
                      <a:round/>
                      <a:headEnd len="sm" w="sm" type="none"/>
                      <a:tailEnd len="sm" w="sm" type="none"/>
                    </a:lnT>
                  </a:tcPr>
                </a:tc>
                <a:tc gridSpan="3">
                  <a:txBody>
                    <a:bodyPr/>
                    <a:lstStyle/>
                    <a:p>
                      <a:pPr indent="0" lvl="0" marL="0" rtl="0" algn="ctr">
                        <a:lnSpc>
                          <a:spcPct val="115000"/>
                        </a:lnSpc>
                        <a:spcBef>
                          <a:spcPts val="0"/>
                        </a:spcBef>
                        <a:spcAft>
                          <a:spcPts val="0"/>
                        </a:spcAft>
                        <a:buNone/>
                      </a:pPr>
                      <a:r>
                        <a:rPr b="1" lang="en-US" sz="1600"/>
                        <a:t>Train Environment</a:t>
                      </a:r>
                      <a:endParaRPr b="1" sz="1600"/>
                    </a:p>
                  </a:txBody>
                  <a:tcPr marT="9525" marB="91425" marR="9525" marL="9525" anchor="ctr">
                    <a:lnT cap="flat" cmpd="sng" w="12650">
                      <a:solidFill>
                        <a:srgbClr val="000000"/>
                      </a:solidFill>
                      <a:prstDash val="solid"/>
                      <a:round/>
                      <a:headEnd len="sm" w="sm" type="none"/>
                      <a:tailEnd len="sm" w="sm" type="none"/>
                    </a:lnT>
                    <a:lnB cap="flat" cmpd="sng" w="25375">
                      <a:solidFill>
                        <a:srgbClr val="000000"/>
                      </a:solidFill>
                      <a:prstDash val="solid"/>
                      <a:round/>
                      <a:headEnd len="sm" w="sm" type="none"/>
                      <a:tailEnd len="sm" w="sm" type="none"/>
                    </a:lnB>
                  </a:tcPr>
                </a:tc>
                <a:tc hMerge="1"/>
                <a:tc hMerge="1"/>
              </a:tr>
              <a:tr h="301725">
                <a:tc>
                  <a:txBody>
                    <a:bodyPr/>
                    <a:lstStyle/>
                    <a:p>
                      <a:pPr indent="0" lvl="0" marL="0" rtl="0" algn="l">
                        <a:spcBef>
                          <a:spcPts val="0"/>
                        </a:spcBef>
                        <a:spcAft>
                          <a:spcPts val="0"/>
                        </a:spcAft>
                        <a:buNone/>
                      </a:pPr>
                      <a:r>
                        <a:rPr b="1" lang="en-US" sz="1600"/>
                        <a:t>DQN</a:t>
                      </a:r>
                      <a:endParaRPr b="1" sz="1600"/>
                    </a:p>
                  </a:txBody>
                  <a:tcPr marT="9525" marB="91425" marR="9525" marL="9525" anchor="ctr">
                    <a:lnB cap="flat" cmpd="sng" w="126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t>Sparse</a:t>
                      </a:r>
                      <a:endParaRPr sz="1600"/>
                    </a:p>
                  </a:txBody>
                  <a:tcPr marT="9525" marB="91425" marR="9525" marL="9525" anchor="ctr">
                    <a:lnT cap="flat" cmpd="sng" w="2537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t>Line</a:t>
                      </a:r>
                      <a:endParaRPr sz="1600"/>
                    </a:p>
                  </a:txBody>
                  <a:tcPr marT="9525" marB="91425" marR="9525" marL="9525" anchor="ctr">
                    <a:lnT cap="flat" cmpd="sng" w="2537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600"/>
                        <a:t>Multifactor</a:t>
                      </a:r>
                      <a:endParaRPr sz="1600"/>
                    </a:p>
                  </a:txBody>
                  <a:tcPr marT="9525" marB="91425" marR="9525" marL="9525" anchor="ctr">
                    <a:lnT cap="flat" cmpd="sng" w="25375">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05375">
                <a:tc>
                  <a:txBody>
                    <a:bodyPr/>
                    <a:lstStyle/>
                    <a:p>
                      <a:pPr indent="0" lvl="0" marL="0" rtl="0" algn="l">
                        <a:spcBef>
                          <a:spcPts val="0"/>
                        </a:spcBef>
                        <a:spcAft>
                          <a:spcPts val="0"/>
                        </a:spcAft>
                        <a:buNone/>
                      </a:pPr>
                      <a:r>
                        <a:rPr lang="en-US" sz="1600"/>
                        <a:t>Hidden units</a:t>
                      </a:r>
                      <a:endParaRPr sz="1600"/>
                    </a:p>
                  </a:txBody>
                  <a:tcPr marT="9525" marB="91425" marR="9525" marL="9525" anchor="ctr">
                    <a:lnT cap="flat" cmpd="sng" w="12650">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US" sz="1600"/>
                        <a:t>Success probability on Sparse Env.</a:t>
                      </a:r>
                      <a:endParaRPr b="1" sz="1600"/>
                    </a:p>
                  </a:txBody>
                  <a:tcPr marT="9525" marB="91425" marR="9525" marL="9525" anchor="ctr">
                    <a:lnT cap="flat" cmpd="sng" w="12650">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hMerge="1"/>
                <a:tc hMerge="1"/>
              </a:tr>
              <a:tr h="338750">
                <a:tc>
                  <a:txBody>
                    <a:bodyPr/>
                    <a:lstStyle/>
                    <a:p>
                      <a:pPr indent="0" lvl="0" marL="0" rtl="0" algn="r">
                        <a:lnSpc>
                          <a:spcPct val="115000"/>
                        </a:lnSpc>
                        <a:spcBef>
                          <a:spcPts val="0"/>
                        </a:spcBef>
                        <a:spcAft>
                          <a:spcPts val="0"/>
                        </a:spcAft>
                        <a:buNone/>
                      </a:pPr>
                      <a:r>
                        <a:rPr lang="en-US" sz="1600"/>
                        <a:t>8</a:t>
                      </a:r>
                      <a:endParaRPr sz="1600"/>
                    </a:p>
                  </a:txBody>
                  <a:tcPr marT="9525" marB="91425" marR="9525" marL="9525" anchor="ctr">
                    <a:lnT cap="flat" cmpd="sng" w="63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US" sz="1600"/>
                        <a:t>38.30%</a:t>
                      </a:r>
                      <a:endParaRPr sz="1600"/>
                    </a:p>
                  </a:txBody>
                  <a:tcPr marT="9525" marB="91425" marR="9525" marL="9525" anchor="ctr">
                    <a:lnT cap="flat" cmpd="sng" w="63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US" sz="1600"/>
                        <a:t>49.60%</a:t>
                      </a:r>
                      <a:endParaRPr sz="1600"/>
                    </a:p>
                  </a:txBody>
                  <a:tcPr marT="9525" marB="91425" marR="9525" marL="9525" anchor="ctr">
                    <a:lnT cap="flat" cmpd="sng" w="6325">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US" sz="1600"/>
                        <a:t>48.20%</a:t>
                      </a:r>
                      <a:endParaRPr sz="1600"/>
                    </a:p>
                  </a:txBody>
                  <a:tcPr marT="9525" marB="91425" marR="9525" marL="9525" anchor="ctr">
                    <a:lnT cap="flat" cmpd="sng" w="6325">
                      <a:solidFill>
                        <a:srgbClr val="000000"/>
                      </a:solidFill>
                      <a:prstDash val="solid"/>
                      <a:round/>
                      <a:headEnd len="sm" w="sm" type="none"/>
                      <a:tailEnd len="sm" w="sm" type="none"/>
                    </a:lnT>
                  </a:tcPr>
                </a:tc>
              </a:tr>
              <a:tr h="338750">
                <a:tc>
                  <a:txBody>
                    <a:bodyPr/>
                    <a:lstStyle/>
                    <a:p>
                      <a:pPr indent="0" lvl="0" marL="0" rtl="0" algn="r">
                        <a:lnSpc>
                          <a:spcPct val="115000"/>
                        </a:lnSpc>
                        <a:spcBef>
                          <a:spcPts val="0"/>
                        </a:spcBef>
                        <a:spcAft>
                          <a:spcPts val="0"/>
                        </a:spcAft>
                        <a:buNone/>
                      </a:pPr>
                      <a:r>
                        <a:rPr lang="en-US" sz="1600"/>
                        <a:t>16</a:t>
                      </a:r>
                      <a:endParaRPr sz="1600"/>
                    </a:p>
                  </a:txBody>
                  <a:tcPr marT="9525" marB="91425" marR="9525" marL="9525" anchor="ctr"/>
                </a:tc>
                <a:tc>
                  <a:txBody>
                    <a:bodyPr/>
                    <a:lstStyle/>
                    <a:p>
                      <a:pPr indent="0" lvl="0" marL="0" rtl="0" algn="ctr">
                        <a:lnSpc>
                          <a:spcPct val="115000"/>
                        </a:lnSpc>
                        <a:spcBef>
                          <a:spcPts val="0"/>
                        </a:spcBef>
                        <a:spcAft>
                          <a:spcPts val="0"/>
                        </a:spcAft>
                        <a:buNone/>
                      </a:pPr>
                      <a:r>
                        <a:rPr lang="en-US" sz="1600"/>
                        <a:t>48.00%</a:t>
                      </a:r>
                      <a:endParaRPr sz="1600"/>
                    </a:p>
                  </a:txBody>
                  <a:tcPr marT="9525" marB="91425" marR="9525" marL="9525" anchor="ctr"/>
                </a:tc>
                <a:tc>
                  <a:txBody>
                    <a:bodyPr/>
                    <a:lstStyle/>
                    <a:p>
                      <a:pPr indent="0" lvl="0" marL="0" rtl="0" algn="ctr">
                        <a:lnSpc>
                          <a:spcPct val="115000"/>
                        </a:lnSpc>
                        <a:spcBef>
                          <a:spcPts val="0"/>
                        </a:spcBef>
                        <a:spcAft>
                          <a:spcPts val="0"/>
                        </a:spcAft>
                        <a:buNone/>
                      </a:pPr>
                      <a:r>
                        <a:rPr b="1" lang="en-US" sz="1600"/>
                        <a:t>61.00%</a:t>
                      </a:r>
                      <a:endParaRPr b="1" sz="1600"/>
                    </a:p>
                  </a:txBody>
                  <a:tcPr marT="9525" marB="91425" marR="9525" marL="9525" anchor="ctr"/>
                </a:tc>
                <a:tc>
                  <a:txBody>
                    <a:bodyPr/>
                    <a:lstStyle/>
                    <a:p>
                      <a:pPr indent="0" lvl="0" marL="0" rtl="0" algn="ctr">
                        <a:lnSpc>
                          <a:spcPct val="115000"/>
                        </a:lnSpc>
                        <a:spcBef>
                          <a:spcPts val="0"/>
                        </a:spcBef>
                        <a:spcAft>
                          <a:spcPts val="0"/>
                        </a:spcAft>
                        <a:buNone/>
                      </a:pPr>
                      <a:r>
                        <a:rPr lang="en-US" sz="1600"/>
                        <a:t>47.40%</a:t>
                      </a:r>
                      <a:endParaRPr sz="1600"/>
                    </a:p>
                  </a:txBody>
                  <a:tcPr marT="9525" marB="91425" marR="9525" marL="9525" anchor="ctr"/>
                </a:tc>
              </a:tr>
              <a:tr h="338750">
                <a:tc>
                  <a:txBody>
                    <a:bodyPr/>
                    <a:lstStyle/>
                    <a:p>
                      <a:pPr indent="0" lvl="0" marL="0" rtl="0" algn="r">
                        <a:lnSpc>
                          <a:spcPct val="115000"/>
                        </a:lnSpc>
                        <a:spcBef>
                          <a:spcPts val="0"/>
                        </a:spcBef>
                        <a:spcAft>
                          <a:spcPts val="0"/>
                        </a:spcAft>
                        <a:buNone/>
                      </a:pPr>
                      <a:r>
                        <a:rPr lang="en-US" sz="1600"/>
                        <a:t>64</a:t>
                      </a:r>
                      <a:endParaRPr sz="1600"/>
                    </a:p>
                  </a:txBody>
                  <a:tcPr marT="9525" marB="91425" marR="9525" marL="9525" anchor="ctr">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57.00%</a:t>
                      </a:r>
                      <a:endParaRPr sz="1600"/>
                    </a:p>
                  </a:txBody>
                  <a:tcPr marT="9525" marB="91425" marR="9525" marL="9525" anchor="ctr">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53.00%</a:t>
                      </a:r>
                      <a:endParaRPr sz="1600"/>
                    </a:p>
                  </a:txBody>
                  <a:tcPr marT="9525" marB="91425" marR="9525" marL="9525" anchor="ctr">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t>50.40%</a:t>
                      </a:r>
                      <a:endParaRPr sz="1600"/>
                    </a:p>
                  </a:txBody>
                  <a:tcPr marT="9525" marB="91425" marR="9525" marL="9525" anchor="ctr">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1aca4fbd551_1_1"/>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Performance of the System</a:t>
            </a:r>
            <a:endParaRPr/>
          </a:p>
        </p:txBody>
      </p:sp>
      <p:sp>
        <p:nvSpPr>
          <p:cNvPr id="477" name="Google Shape;477;g1aca4fbd551_1_1"/>
          <p:cNvSpPr txBox="1"/>
          <p:nvPr/>
        </p:nvSpPr>
        <p:spPr>
          <a:xfrm>
            <a:off x="795100" y="3031825"/>
            <a:ext cx="76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478" name="Google Shape;478;g1aca4fbd551_1_1"/>
          <p:cNvSpPr txBox="1"/>
          <p:nvPr/>
        </p:nvSpPr>
        <p:spPr>
          <a:xfrm>
            <a:off x="1471200" y="3432025"/>
            <a:ext cx="101394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Gill Sans"/>
                <a:ea typeface="Gill Sans"/>
                <a:cs typeface="Gill Sans"/>
                <a:sym typeface="Gill Sans"/>
              </a:rPr>
              <a:t>Only </a:t>
            </a:r>
            <a:r>
              <a:rPr lang="en-US" sz="4700">
                <a:latin typeface="Gill Sans"/>
                <a:ea typeface="Gill Sans"/>
                <a:cs typeface="Gill Sans"/>
                <a:sym typeface="Gill Sans"/>
              </a:rPr>
              <a:t>-0.07</a:t>
            </a:r>
            <a:r>
              <a:rPr lang="en-US" sz="3000">
                <a:latin typeface="Gill Sans"/>
                <a:ea typeface="Gill Sans"/>
                <a:cs typeface="Gill Sans"/>
                <a:sym typeface="Gill Sans"/>
              </a:rPr>
              <a:t> away from theoretically highest success rate!!!</a:t>
            </a:r>
            <a:endParaRPr sz="3000">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1a699ad8e0a_0_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Overview of the System</a:t>
            </a:r>
            <a:endParaRPr/>
          </a:p>
        </p:txBody>
      </p:sp>
      <p:pic>
        <p:nvPicPr>
          <p:cNvPr id="484" name="Google Shape;484;g1a699ad8e0a_0_2"/>
          <p:cNvPicPr preferRelativeResize="0"/>
          <p:nvPr/>
        </p:nvPicPr>
        <p:blipFill>
          <a:blip r:embed="rId3">
            <a:alphaModFix/>
          </a:blip>
          <a:stretch>
            <a:fillRect/>
          </a:stretch>
        </p:blipFill>
        <p:spPr>
          <a:xfrm>
            <a:off x="1085950" y="1869350"/>
            <a:ext cx="9699400" cy="4902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2"/>
          <p:cNvSpPr txBox="1"/>
          <p:nvPr/>
        </p:nvSpPr>
        <p:spPr>
          <a:xfrm>
            <a:off x="1286551" y="4514088"/>
            <a:ext cx="1878600" cy="871800"/>
          </a:xfrm>
          <a:prstGeom prst="rect">
            <a:avLst/>
          </a:prstGeom>
          <a:noFill/>
          <a:ln>
            <a:noFill/>
          </a:ln>
        </p:spPr>
        <p:txBody>
          <a:bodyPr anchorCtr="0" anchor="b" bIns="45700" lIns="91425" spcFirstLastPara="1" rIns="91425" wrap="square" tIns="45700">
            <a:normAutofit lnSpcReduction="10000"/>
          </a:bodyPr>
          <a:lstStyle/>
          <a:p>
            <a:pPr indent="0" lvl="0" marL="0" marR="0" rtl="0" algn="ctr">
              <a:spcBef>
                <a:spcPts val="0"/>
              </a:spcBef>
              <a:spcAft>
                <a:spcPts val="0"/>
              </a:spcAft>
              <a:buClr>
                <a:schemeClr val="accent1"/>
              </a:buClr>
              <a:buSzPts val="1800"/>
              <a:buFont typeface="Gill Sans"/>
              <a:buNone/>
            </a:pPr>
            <a:r>
              <a:rPr b="0" i="0" lang="en-US" sz="1800" u="none" cap="none" strike="noStrike">
                <a:solidFill>
                  <a:schemeClr val="accent1"/>
                </a:solidFill>
                <a:latin typeface="Gill Sans"/>
                <a:ea typeface="Gill Sans"/>
                <a:cs typeface="Gill Sans"/>
                <a:sym typeface="Gill Sans"/>
              </a:rPr>
              <a:t>Chongyi Chie</a:t>
            </a:r>
            <a:endParaRPr/>
          </a:p>
          <a:p>
            <a:pPr indent="0" lvl="0" marL="0" marR="0" rtl="0" algn="ctr">
              <a:spcBef>
                <a:spcPts val="0"/>
              </a:spcBef>
              <a:spcAft>
                <a:spcPts val="0"/>
              </a:spcAft>
              <a:buClr>
                <a:schemeClr val="accent1"/>
              </a:buClr>
              <a:buSzPts val="1800"/>
              <a:buFont typeface="Gill Sans"/>
              <a:buNone/>
            </a:pPr>
            <a:r>
              <a:rPr b="0" i="0" lang="en-US" sz="1800" u="none" cap="none" strike="noStrike">
                <a:solidFill>
                  <a:schemeClr val="accent1"/>
                </a:solidFill>
                <a:latin typeface="Gill Sans"/>
                <a:ea typeface="Gill Sans"/>
                <a:cs typeface="Gill Sans"/>
                <a:sym typeface="Gill Sans"/>
              </a:rPr>
              <a:t>MSOR</a:t>
            </a:r>
            <a:endParaRPr/>
          </a:p>
          <a:p>
            <a:pPr indent="0" lvl="0" marL="0" marR="0" rtl="0" algn="ctr">
              <a:spcBef>
                <a:spcPts val="0"/>
              </a:spcBef>
              <a:spcAft>
                <a:spcPts val="0"/>
              </a:spcAft>
              <a:buClr>
                <a:schemeClr val="lt1"/>
              </a:buClr>
              <a:buSzPts val="1800"/>
              <a:buFont typeface="Gill Sans"/>
              <a:buNone/>
            </a:pPr>
            <a:r>
              <a:t/>
            </a:r>
            <a:endParaRPr b="0" i="0" sz="1800" u="none" cap="none" strike="noStrike">
              <a:solidFill>
                <a:schemeClr val="accent1"/>
              </a:solidFill>
              <a:latin typeface="Gill Sans"/>
              <a:ea typeface="Gill Sans"/>
              <a:cs typeface="Gill Sans"/>
              <a:sym typeface="Gill Sans"/>
            </a:endParaRPr>
          </a:p>
        </p:txBody>
      </p:sp>
      <p:sp>
        <p:nvSpPr>
          <p:cNvPr id="114" name="Google Shape;114;p2"/>
          <p:cNvSpPr txBox="1"/>
          <p:nvPr/>
        </p:nvSpPr>
        <p:spPr>
          <a:xfrm>
            <a:off x="3792811" y="4397485"/>
            <a:ext cx="1961400" cy="957900"/>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lt1"/>
              </a:buClr>
              <a:buSzPts val="1800"/>
              <a:buFont typeface="Gill Sans"/>
              <a:buNone/>
            </a:pPr>
            <a:r>
              <a:t/>
            </a:r>
            <a:endParaRPr b="0" i="0" sz="1800" u="none" cap="none" strike="noStrike">
              <a:solidFill>
                <a:schemeClr val="accent1"/>
              </a:solidFill>
              <a:latin typeface="Gill Sans"/>
              <a:ea typeface="Gill Sans"/>
              <a:cs typeface="Gill Sans"/>
              <a:sym typeface="Gill Sans"/>
            </a:endParaRPr>
          </a:p>
          <a:p>
            <a:pPr indent="0" lvl="0" marL="0" marR="0" rtl="0" algn="ctr">
              <a:spcBef>
                <a:spcPts val="0"/>
              </a:spcBef>
              <a:spcAft>
                <a:spcPts val="0"/>
              </a:spcAft>
              <a:buClr>
                <a:schemeClr val="lt1"/>
              </a:buClr>
              <a:buSzPts val="1800"/>
              <a:buFont typeface="Gill Sans"/>
              <a:buNone/>
            </a:pPr>
            <a:r>
              <a:t/>
            </a:r>
            <a:endParaRPr b="0" i="0" sz="1800" u="none" cap="none" strike="noStrike">
              <a:solidFill>
                <a:schemeClr val="accent1"/>
              </a:solidFill>
              <a:latin typeface="Gill Sans"/>
              <a:ea typeface="Gill Sans"/>
              <a:cs typeface="Gill Sans"/>
              <a:sym typeface="Gill Sans"/>
            </a:endParaRPr>
          </a:p>
          <a:p>
            <a:pPr indent="0" lvl="0" marL="0" marR="0" rtl="0" algn="ctr">
              <a:spcBef>
                <a:spcPts val="0"/>
              </a:spcBef>
              <a:spcAft>
                <a:spcPts val="0"/>
              </a:spcAft>
              <a:buClr>
                <a:schemeClr val="accent1"/>
              </a:buClr>
              <a:buSzPts val="1800"/>
              <a:buFont typeface="Gill Sans"/>
              <a:buNone/>
            </a:pPr>
            <a:r>
              <a:rPr b="0" i="0" lang="en-US" sz="1800" u="none" cap="none" strike="noStrike">
                <a:solidFill>
                  <a:schemeClr val="accent1"/>
                </a:solidFill>
                <a:latin typeface="Gill Sans"/>
                <a:ea typeface="Gill Sans"/>
                <a:cs typeface="Gill Sans"/>
                <a:sym typeface="Gill Sans"/>
              </a:rPr>
              <a:t>Bowen Fang</a:t>
            </a:r>
            <a:endParaRPr/>
          </a:p>
          <a:p>
            <a:pPr indent="0" lvl="0" marL="0" marR="0" rtl="0" algn="ctr">
              <a:spcBef>
                <a:spcPts val="0"/>
              </a:spcBef>
              <a:spcAft>
                <a:spcPts val="0"/>
              </a:spcAft>
              <a:buClr>
                <a:schemeClr val="accent1"/>
              </a:buClr>
              <a:buSzPts val="1800"/>
              <a:buFont typeface="Gill Sans"/>
              <a:buNone/>
            </a:pPr>
            <a:r>
              <a:rPr b="0" i="0" lang="en-US" sz="1800" u="none" cap="none" strike="noStrike">
                <a:solidFill>
                  <a:schemeClr val="accent1"/>
                </a:solidFill>
                <a:latin typeface="Gill Sans"/>
                <a:ea typeface="Gill Sans"/>
                <a:cs typeface="Gill Sans"/>
                <a:sym typeface="Gill Sans"/>
              </a:rPr>
              <a:t>MSOR</a:t>
            </a:r>
            <a:endParaRPr/>
          </a:p>
          <a:p>
            <a:pPr indent="0" lvl="0" marL="0" marR="0" rtl="0" algn="ctr">
              <a:spcBef>
                <a:spcPts val="0"/>
              </a:spcBef>
              <a:spcAft>
                <a:spcPts val="0"/>
              </a:spcAft>
              <a:buClr>
                <a:schemeClr val="lt1"/>
              </a:buClr>
              <a:buSzPts val="1800"/>
              <a:buFont typeface="Gill Sans"/>
              <a:buNone/>
            </a:pPr>
            <a:r>
              <a:t/>
            </a:r>
            <a:endParaRPr b="0" i="0" sz="1800" u="none" cap="none" strike="noStrike">
              <a:solidFill>
                <a:schemeClr val="accent1"/>
              </a:solidFill>
              <a:latin typeface="Gill Sans"/>
              <a:ea typeface="Gill Sans"/>
              <a:cs typeface="Gill Sans"/>
              <a:sym typeface="Gill Sans"/>
            </a:endParaRPr>
          </a:p>
        </p:txBody>
      </p:sp>
      <p:sp>
        <p:nvSpPr>
          <p:cNvPr id="115" name="Google Shape;115;p2"/>
          <p:cNvSpPr txBox="1"/>
          <p:nvPr/>
        </p:nvSpPr>
        <p:spPr>
          <a:xfrm>
            <a:off x="6112547" y="4483564"/>
            <a:ext cx="1878600" cy="871800"/>
          </a:xfrm>
          <a:prstGeom prst="rect">
            <a:avLst/>
          </a:prstGeom>
          <a:noFill/>
          <a:ln>
            <a:noFill/>
          </a:ln>
        </p:spPr>
        <p:txBody>
          <a:bodyPr anchorCtr="0" anchor="b" bIns="45700" lIns="91425" spcFirstLastPara="1" rIns="91425" wrap="square" tIns="45700">
            <a:normAutofit lnSpcReduction="10000"/>
          </a:bodyPr>
          <a:lstStyle/>
          <a:p>
            <a:pPr indent="0" lvl="0" marL="0" marR="0" rtl="0" algn="ctr">
              <a:spcBef>
                <a:spcPts val="0"/>
              </a:spcBef>
              <a:spcAft>
                <a:spcPts val="0"/>
              </a:spcAft>
              <a:buClr>
                <a:schemeClr val="accent1"/>
              </a:buClr>
              <a:buSzPts val="1800"/>
              <a:buFont typeface="Gill Sans"/>
              <a:buNone/>
            </a:pPr>
            <a:r>
              <a:rPr b="0" i="0" lang="en-US" sz="1800" u="none" cap="none" strike="noStrike">
                <a:solidFill>
                  <a:schemeClr val="accent1"/>
                </a:solidFill>
                <a:latin typeface="Gill Sans"/>
                <a:ea typeface="Gill Sans"/>
                <a:cs typeface="Gill Sans"/>
                <a:sym typeface="Gill Sans"/>
              </a:rPr>
              <a:t>Botao Zhang</a:t>
            </a:r>
            <a:endParaRPr/>
          </a:p>
          <a:p>
            <a:pPr indent="0" lvl="0" marL="0" marR="0" rtl="0" algn="ctr">
              <a:spcBef>
                <a:spcPts val="0"/>
              </a:spcBef>
              <a:spcAft>
                <a:spcPts val="0"/>
              </a:spcAft>
              <a:buClr>
                <a:schemeClr val="accent1"/>
              </a:buClr>
              <a:buSzPts val="1800"/>
              <a:buFont typeface="Gill Sans"/>
              <a:buNone/>
            </a:pPr>
            <a:r>
              <a:rPr b="0" i="0" lang="en-US" sz="1800" u="none" cap="none" strike="noStrike">
                <a:solidFill>
                  <a:schemeClr val="accent1"/>
                </a:solidFill>
                <a:latin typeface="Gill Sans"/>
                <a:ea typeface="Gill Sans"/>
                <a:cs typeface="Gill Sans"/>
                <a:sym typeface="Gill Sans"/>
              </a:rPr>
              <a:t>MSOR</a:t>
            </a:r>
            <a:endParaRPr/>
          </a:p>
          <a:p>
            <a:pPr indent="0" lvl="0" marL="0" marR="0" rtl="0" algn="ctr">
              <a:spcBef>
                <a:spcPts val="0"/>
              </a:spcBef>
              <a:spcAft>
                <a:spcPts val="0"/>
              </a:spcAft>
              <a:buClr>
                <a:schemeClr val="lt1"/>
              </a:buClr>
              <a:buSzPts val="1800"/>
              <a:buFont typeface="Gill Sans"/>
              <a:buNone/>
            </a:pPr>
            <a:r>
              <a:t/>
            </a:r>
            <a:endParaRPr b="0" i="0" sz="1800" u="none" cap="none" strike="noStrike">
              <a:solidFill>
                <a:schemeClr val="accent1"/>
              </a:solidFill>
              <a:latin typeface="Gill Sans"/>
              <a:ea typeface="Gill Sans"/>
              <a:cs typeface="Gill Sans"/>
              <a:sym typeface="Gill Sans"/>
            </a:endParaRPr>
          </a:p>
        </p:txBody>
      </p:sp>
      <p:sp>
        <p:nvSpPr>
          <p:cNvPr id="116" name="Google Shape;116;p2"/>
          <p:cNvSpPr txBox="1"/>
          <p:nvPr/>
        </p:nvSpPr>
        <p:spPr>
          <a:xfrm>
            <a:off x="8759264" y="4472400"/>
            <a:ext cx="1878600" cy="871800"/>
          </a:xfrm>
          <a:prstGeom prst="rect">
            <a:avLst/>
          </a:prstGeom>
          <a:noFill/>
          <a:ln>
            <a:noFill/>
          </a:ln>
        </p:spPr>
        <p:txBody>
          <a:bodyPr anchorCtr="0" anchor="b" bIns="45700" lIns="91425" spcFirstLastPara="1" rIns="91425" wrap="square" tIns="45700">
            <a:normAutofit lnSpcReduction="10000"/>
          </a:bodyPr>
          <a:lstStyle/>
          <a:p>
            <a:pPr indent="0" lvl="0" marL="0" marR="0" rtl="0" algn="ctr">
              <a:spcBef>
                <a:spcPts val="0"/>
              </a:spcBef>
              <a:spcAft>
                <a:spcPts val="0"/>
              </a:spcAft>
              <a:buClr>
                <a:schemeClr val="accent1"/>
              </a:buClr>
              <a:buSzPts val="1800"/>
              <a:buFont typeface="Gill Sans"/>
              <a:buNone/>
            </a:pPr>
            <a:r>
              <a:rPr b="0" i="0" lang="en-US" sz="1800" u="none" cap="none" strike="noStrike">
                <a:solidFill>
                  <a:schemeClr val="accent1"/>
                </a:solidFill>
                <a:latin typeface="Gill Sans"/>
                <a:ea typeface="Gill Sans"/>
                <a:cs typeface="Gill Sans"/>
                <a:sym typeface="Gill Sans"/>
              </a:rPr>
              <a:t>Yichen Yao</a:t>
            </a:r>
            <a:endParaRPr/>
          </a:p>
          <a:p>
            <a:pPr indent="0" lvl="0" marL="0" marR="0" rtl="0" algn="ctr">
              <a:spcBef>
                <a:spcPts val="0"/>
              </a:spcBef>
              <a:spcAft>
                <a:spcPts val="0"/>
              </a:spcAft>
              <a:buClr>
                <a:schemeClr val="accent1"/>
              </a:buClr>
              <a:buSzPts val="1800"/>
              <a:buFont typeface="Gill Sans"/>
              <a:buNone/>
            </a:pPr>
            <a:r>
              <a:rPr b="0" i="0" lang="en-US" sz="1800" u="none" cap="none" strike="noStrike">
                <a:solidFill>
                  <a:schemeClr val="accent1"/>
                </a:solidFill>
                <a:latin typeface="Gill Sans"/>
                <a:ea typeface="Gill Sans"/>
                <a:cs typeface="Gill Sans"/>
                <a:sym typeface="Gill Sans"/>
              </a:rPr>
              <a:t>MSOR</a:t>
            </a:r>
            <a:endParaRPr/>
          </a:p>
          <a:p>
            <a:pPr indent="0" lvl="0" marL="0" marR="0" rtl="0" algn="ctr">
              <a:spcBef>
                <a:spcPts val="0"/>
              </a:spcBef>
              <a:spcAft>
                <a:spcPts val="0"/>
              </a:spcAft>
              <a:buClr>
                <a:schemeClr val="lt1"/>
              </a:buClr>
              <a:buSzPts val="1800"/>
              <a:buFont typeface="Gill Sans"/>
              <a:buNone/>
            </a:pPr>
            <a:r>
              <a:t/>
            </a:r>
            <a:endParaRPr b="0" i="0" sz="1800" u="none" cap="none" strike="noStrike">
              <a:solidFill>
                <a:schemeClr val="accent1"/>
              </a:solidFill>
              <a:latin typeface="Gill Sans"/>
              <a:ea typeface="Gill Sans"/>
              <a:cs typeface="Gill Sans"/>
              <a:sym typeface="Gill Sans"/>
            </a:endParaRPr>
          </a:p>
        </p:txBody>
      </p:sp>
      <p:pic>
        <p:nvPicPr>
          <p:cNvPr id="117" name="Google Shape;117;p2"/>
          <p:cNvPicPr preferRelativeResize="0"/>
          <p:nvPr/>
        </p:nvPicPr>
        <p:blipFill>
          <a:blip r:embed="rId3">
            <a:alphaModFix/>
          </a:blip>
          <a:stretch>
            <a:fillRect/>
          </a:stretch>
        </p:blipFill>
        <p:spPr>
          <a:xfrm>
            <a:off x="9271150" y="6385325"/>
            <a:ext cx="2824251" cy="395400"/>
          </a:xfrm>
          <a:prstGeom prst="rect">
            <a:avLst/>
          </a:prstGeom>
          <a:noFill/>
          <a:ln>
            <a:noFill/>
          </a:ln>
        </p:spPr>
      </p:pic>
      <p:sp>
        <p:nvSpPr>
          <p:cNvPr id="118" name="Google Shape;118;p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MEET THE TEAM</a:t>
            </a:r>
            <a:endParaRPr/>
          </a:p>
        </p:txBody>
      </p:sp>
      <p:pic>
        <p:nvPicPr>
          <p:cNvPr descr="A person in a striped shirt&#10;&#10;Description automatically generated with low confidence" id="119" name="Google Shape;119;p2"/>
          <p:cNvPicPr preferRelativeResize="0"/>
          <p:nvPr/>
        </p:nvPicPr>
        <p:blipFill rotWithShape="1">
          <a:blip r:embed="rId4">
            <a:alphaModFix/>
          </a:blip>
          <a:srcRect b="0" l="0" r="0" t="0"/>
          <a:stretch/>
        </p:blipFill>
        <p:spPr>
          <a:xfrm>
            <a:off x="1415448" y="2828496"/>
            <a:ext cx="1620879" cy="1620879"/>
          </a:xfrm>
          <a:prstGeom prst="rect">
            <a:avLst/>
          </a:prstGeom>
          <a:noFill/>
          <a:ln>
            <a:noFill/>
          </a:ln>
        </p:spPr>
      </p:pic>
      <p:pic>
        <p:nvPicPr>
          <p:cNvPr id="120" name="Google Shape;120;p2"/>
          <p:cNvPicPr preferRelativeResize="0"/>
          <p:nvPr/>
        </p:nvPicPr>
        <p:blipFill>
          <a:blip r:embed="rId5">
            <a:alphaModFix/>
          </a:blip>
          <a:stretch>
            <a:fillRect/>
          </a:stretch>
        </p:blipFill>
        <p:spPr>
          <a:xfrm>
            <a:off x="8883237" y="2860751"/>
            <a:ext cx="1620877" cy="1588624"/>
          </a:xfrm>
          <a:prstGeom prst="rect">
            <a:avLst/>
          </a:prstGeom>
          <a:noFill/>
          <a:ln>
            <a:noFill/>
          </a:ln>
        </p:spPr>
      </p:pic>
      <p:pic>
        <p:nvPicPr>
          <p:cNvPr id="121" name="Google Shape;121;p2"/>
          <p:cNvPicPr preferRelativeResize="0"/>
          <p:nvPr/>
        </p:nvPicPr>
        <p:blipFill>
          <a:blip r:embed="rId6">
            <a:alphaModFix/>
          </a:blip>
          <a:stretch>
            <a:fillRect/>
          </a:stretch>
        </p:blipFill>
        <p:spPr>
          <a:xfrm>
            <a:off x="3868297" y="2773875"/>
            <a:ext cx="1675500" cy="1675500"/>
          </a:xfrm>
          <a:prstGeom prst="rect">
            <a:avLst/>
          </a:prstGeom>
          <a:noFill/>
          <a:ln>
            <a:noFill/>
          </a:ln>
        </p:spPr>
      </p:pic>
      <p:pic>
        <p:nvPicPr>
          <p:cNvPr id="122" name="Google Shape;122;p2"/>
          <p:cNvPicPr preferRelativeResize="0"/>
          <p:nvPr/>
        </p:nvPicPr>
        <p:blipFill>
          <a:blip r:embed="rId7">
            <a:alphaModFix/>
          </a:blip>
          <a:stretch>
            <a:fillRect/>
          </a:stretch>
        </p:blipFill>
        <p:spPr>
          <a:xfrm>
            <a:off x="6375767" y="2629252"/>
            <a:ext cx="1675501" cy="18201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p10"/>
          <p:cNvSpPr/>
          <p:nvPr/>
        </p:nvSpPr>
        <p:spPr>
          <a:xfrm>
            <a:off x="0" y="1"/>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491" name="Google Shape;491;p10"/>
          <p:cNvSpPr/>
          <p:nvPr/>
        </p:nvSpPr>
        <p:spPr>
          <a:xfrm>
            <a:off x="8042147" y="723899"/>
            <a:ext cx="3703320" cy="566666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10"/>
          <p:cNvGrpSpPr/>
          <p:nvPr/>
        </p:nvGrpSpPr>
        <p:grpSpPr>
          <a:xfrm>
            <a:off x="446534" y="453643"/>
            <a:ext cx="11298933" cy="98554"/>
            <a:chOff x="446534" y="453643"/>
            <a:chExt cx="11298933" cy="98554"/>
          </a:xfrm>
        </p:grpSpPr>
        <p:sp>
          <p:nvSpPr>
            <p:cNvPr id="493" name="Google Shape;493;p10"/>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0"/>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0"/>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10"/>
          <p:cNvSpPr txBox="1"/>
          <p:nvPr>
            <p:ph type="ctrTitle"/>
          </p:nvPr>
        </p:nvSpPr>
        <p:spPr>
          <a:xfrm>
            <a:off x="8388050" y="1419225"/>
            <a:ext cx="2989800" cy="17469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FF"/>
              </a:buClr>
              <a:buSzPts val="3600"/>
              <a:buFont typeface="Gill Sans"/>
              <a:buNone/>
            </a:pPr>
            <a:r>
              <a:rPr lang="en-US">
                <a:solidFill>
                  <a:srgbClr val="FFFFFF"/>
                </a:solidFill>
              </a:rPr>
              <a:t>THANK YOU</a:t>
            </a:r>
            <a:endParaRPr/>
          </a:p>
        </p:txBody>
      </p:sp>
      <p:sp>
        <p:nvSpPr>
          <p:cNvPr id="497" name="Google Shape;497;p10"/>
          <p:cNvSpPr txBox="1"/>
          <p:nvPr>
            <p:ph idx="1" type="subTitle"/>
          </p:nvPr>
        </p:nvSpPr>
        <p:spPr>
          <a:xfrm>
            <a:off x="8296275" y="3505095"/>
            <a:ext cx="3081576" cy="262900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72"/>
              <a:buNone/>
            </a:pPr>
            <a:r>
              <a:t/>
            </a:r>
            <a:endParaRPr/>
          </a:p>
          <a:p>
            <a:pPr indent="0" lvl="0" marL="0" rtl="0" algn="l">
              <a:spcBef>
                <a:spcPts val="920"/>
              </a:spcBef>
              <a:spcAft>
                <a:spcPts val="0"/>
              </a:spcAft>
              <a:buSzPts val="1472"/>
              <a:buNone/>
            </a:pPr>
            <a:r>
              <a:t/>
            </a:r>
            <a:endParaRPr>
              <a:solidFill>
                <a:schemeClr val="lt2"/>
              </a:solidFill>
            </a:endParaRPr>
          </a:p>
          <a:p>
            <a:pPr indent="0" lvl="0" marL="0" rtl="0" algn="l">
              <a:spcBef>
                <a:spcPts val="920"/>
              </a:spcBef>
              <a:spcAft>
                <a:spcPts val="0"/>
              </a:spcAft>
              <a:buSzPts val="1472"/>
              <a:buNone/>
            </a:pPr>
            <a:r>
              <a:t/>
            </a:r>
            <a:endParaRPr>
              <a:solidFill>
                <a:schemeClr val="lt2"/>
              </a:solidFill>
            </a:endParaRPr>
          </a:p>
        </p:txBody>
      </p:sp>
      <p:pic>
        <p:nvPicPr>
          <p:cNvPr descr="Digital Numbers" id="498" name="Google Shape;498;p10"/>
          <p:cNvPicPr preferRelativeResize="0"/>
          <p:nvPr/>
        </p:nvPicPr>
        <p:blipFill rotWithShape="1">
          <a:blip r:embed="rId3">
            <a:alphaModFix/>
          </a:blip>
          <a:srcRect b="1" l="2189" r="9641" t="0"/>
          <a:stretch/>
        </p:blipFill>
        <p:spPr>
          <a:xfrm>
            <a:off x="446534" y="723899"/>
            <a:ext cx="7498616" cy="5676901"/>
          </a:xfrm>
          <a:prstGeom prst="rect">
            <a:avLst/>
          </a:prstGeom>
          <a:noFill/>
          <a:ln>
            <a:noFill/>
          </a:ln>
        </p:spPr>
      </p:pic>
      <p:pic>
        <p:nvPicPr>
          <p:cNvPr id="499" name="Google Shape;499;p10"/>
          <p:cNvPicPr preferRelativeResize="0"/>
          <p:nvPr/>
        </p:nvPicPr>
        <p:blipFill>
          <a:blip r:embed="rId4">
            <a:alphaModFix/>
          </a:blip>
          <a:stretch>
            <a:fillRect/>
          </a:stretch>
        </p:blipFill>
        <p:spPr>
          <a:xfrm>
            <a:off x="8835103" y="4073384"/>
            <a:ext cx="2117424" cy="1831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80096c764a_0_19"/>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Quick Review of Paper and DP model based on it</a:t>
            </a:r>
            <a:endParaRPr/>
          </a:p>
        </p:txBody>
      </p:sp>
      <p:sp>
        <p:nvSpPr>
          <p:cNvPr id="505" name="Google Shape;505;g180096c764a_0_19"/>
          <p:cNvSpPr txBox="1"/>
          <p:nvPr>
            <p:ph idx="1" type="body"/>
          </p:nvPr>
        </p:nvSpPr>
        <p:spPr>
          <a:xfrm>
            <a:off x="581250" y="2180500"/>
            <a:ext cx="11029500" cy="4446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efficient frontier: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600"/>
              <a:t>smallest and largest</a:t>
            </a:r>
            <a:endParaRPr sz="1600"/>
          </a:p>
          <a:p>
            <a:pPr indent="0" lvl="0" marL="0" rtl="0" algn="l">
              <a:spcBef>
                <a:spcPts val="0"/>
              </a:spcBef>
              <a:spcAft>
                <a:spcPts val="0"/>
              </a:spcAft>
              <a:buNone/>
            </a:pPr>
            <a:r>
              <a:rPr lang="en-US" sz="1600"/>
              <a:t>wealth grid point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probability density </a:t>
            </a:r>
            <a:endParaRPr sz="1600"/>
          </a:p>
          <a:p>
            <a:pPr indent="0" lvl="0" marL="0" rtl="0" algn="l">
              <a:spcBef>
                <a:spcPts val="0"/>
              </a:spcBef>
              <a:spcAft>
                <a:spcPts val="0"/>
              </a:spcAft>
              <a:buNone/>
            </a:pPr>
            <a:r>
              <a:rPr lang="en-US" sz="1600"/>
              <a:t>function:</a:t>
            </a:r>
            <a:endParaRPr sz="1600"/>
          </a:p>
          <a:p>
            <a:pPr indent="0" lvl="0" marL="0" rtl="0" algn="l">
              <a:spcBef>
                <a:spcPts val="0"/>
              </a:spcBef>
              <a:spcAft>
                <a:spcPts val="0"/>
              </a:spcAft>
              <a:buNone/>
            </a:pPr>
            <a:r>
              <a:rPr lang="en-US" sz="1600"/>
              <a:t>transition </a:t>
            </a:r>
            <a:endParaRPr sz="1600"/>
          </a:p>
          <a:p>
            <a:pPr indent="0" lvl="0" marL="0" rtl="0" algn="l">
              <a:spcBef>
                <a:spcPts val="0"/>
              </a:spcBef>
              <a:spcAft>
                <a:spcPts val="0"/>
              </a:spcAft>
              <a:buNone/>
            </a:pPr>
            <a:r>
              <a:rPr lang="en-US" sz="1600"/>
              <a:t>probabilities: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probability</a:t>
            </a:r>
            <a:endParaRPr sz="1600"/>
          </a:p>
          <a:p>
            <a:pPr indent="0" lvl="0" marL="0" rtl="0" algn="l">
              <a:spcBef>
                <a:spcPts val="0"/>
              </a:spcBef>
              <a:spcAft>
                <a:spcPts val="0"/>
              </a:spcAft>
              <a:buNone/>
            </a:pPr>
            <a:r>
              <a:rPr lang="en-US" sz="1600"/>
              <a:t>distribution:</a:t>
            </a:r>
            <a:endParaRPr sz="1600"/>
          </a:p>
        </p:txBody>
      </p:sp>
      <p:pic>
        <p:nvPicPr>
          <p:cNvPr id="506" name="Google Shape;506;g180096c764a_0_19"/>
          <p:cNvPicPr preferRelativeResize="0"/>
          <p:nvPr/>
        </p:nvPicPr>
        <p:blipFill>
          <a:blip r:embed="rId3">
            <a:alphaModFix/>
          </a:blip>
          <a:stretch>
            <a:fillRect/>
          </a:stretch>
        </p:blipFill>
        <p:spPr>
          <a:xfrm>
            <a:off x="9271150" y="6385325"/>
            <a:ext cx="2824251" cy="395400"/>
          </a:xfrm>
          <a:prstGeom prst="rect">
            <a:avLst/>
          </a:prstGeom>
          <a:noFill/>
          <a:ln>
            <a:noFill/>
          </a:ln>
        </p:spPr>
      </p:pic>
      <p:pic>
        <p:nvPicPr>
          <p:cNvPr id="507" name="Google Shape;507;g180096c764a_0_19"/>
          <p:cNvPicPr preferRelativeResize="0"/>
          <p:nvPr/>
        </p:nvPicPr>
        <p:blipFill rotWithShape="1">
          <a:blip r:embed="rId4">
            <a:alphaModFix/>
          </a:blip>
          <a:srcRect b="0" l="0" r="0" t="21079"/>
          <a:stretch/>
        </p:blipFill>
        <p:spPr>
          <a:xfrm>
            <a:off x="2413825" y="2180500"/>
            <a:ext cx="2316125" cy="395400"/>
          </a:xfrm>
          <a:prstGeom prst="rect">
            <a:avLst/>
          </a:prstGeom>
          <a:noFill/>
          <a:ln>
            <a:noFill/>
          </a:ln>
        </p:spPr>
      </p:pic>
      <p:pic>
        <p:nvPicPr>
          <p:cNvPr id="508" name="Google Shape;508;g180096c764a_0_19"/>
          <p:cNvPicPr preferRelativeResize="0"/>
          <p:nvPr/>
        </p:nvPicPr>
        <p:blipFill>
          <a:blip r:embed="rId5">
            <a:alphaModFix/>
          </a:blip>
          <a:stretch>
            <a:fillRect/>
          </a:stretch>
        </p:blipFill>
        <p:spPr>
          <a:xfrm>
            <a:off x="4804250" y="1894938"/>
            <a:ext cx="1550625" cy="966525"/>
          </a:xfrm>
          <a:prstGeom prst="rect">
            <a:avLst/>
          </a:prstGeom>
          <a:noFill/>
          <a:ln>
            <a:noFill/>
          </a:ln>
        </p:spPr>
      </p:pic>
      <p:pic>
        <p:nvPicPr>
          <p:cNvPr id="509" name="Google Shape;509;g180096c764a_0_19"/>
          <p:cNvPicPr preferRelativeResize="0"/>
          <p:nvPr/>
        </p:nvPicPr>
        <p:blipFill rotWithShape="1">
          <a:blip r:embed="rId6">
            <a:alphaModFix/>
          </a:blip>
          <a:srcRect b="0" l="0" r="0" t="4278"/>
          <a:stretch/>
        </p:blipFill>
        <p:spPr>
          <a:xfrm>
            <a:off x="6354875" y="1834000"/>
            <a:ext cx="2586850" cy="1139325"/>
          </a:xfrm>
          <a:prstGeom prst="rect">
            <a:avLst/>
          </a:prstGeom>
          <a:noFill/>
          <a:ln>
            <a:noFill/>
          </a:ln>
        </p:spPr>
      </p:pic>
      <p:pic>
        <p:nvPicPr>
          <p:cNvPr id="510" name="Google Shape;510;g180096c764a_0_19"/>
          <p:cNvPicPr preferRelativeResize="0"/>
          <p:nvPr/>
        </p:nvPicPr>
        <p:blipFill>
          <a:blip r:embed="rId7">
            <a:alphaModFix/>
          </a:blip>
          <a:stretch>
            <a:fillRect/>
          </a:stretch>
        </p:blipFill>
        <p:spPr>
          <a:xfrm>
            <a:off x="9072891" y="1833997"/>
            <a:ext cx="1869234" cy="1013700"/>
          </a:xfrm>
          <a:prstGeom prst="rect">
            <a:avLst/>
          </a:prstGeom>
          <a:noFill/>
          <a:ln>
            <a:noFill/>
          </a:ln>
        </p:spPr>
      </p:pic>
      <p:pic>
        <p:nvPicPr>
          <p:cNvPr id="511" name="Google Shape;511;g180096c764a_0_19"/>
          <p:cNvPicPr preferRelativeResize="0"/>
          <p:nvPr/>
        </p:nvPicPr>
        <p:blipFill rotWithShape="1">
          <a:blip r:embed="rId8">
            <a:alphaModFix/>
          </a:blip>
          <a:srcRect b="48588" l="0" r="0" t="0"/>
          <a:stretch/>
        </p:blipFill>
        <p:spPr>
          <a:xfrm>
            <a:off x="2292725" y="3184300"/>
            <a:ext cx="4992951" cy="1192200"/>
          </a:xfrm>
          <a:prstGeom prst="rect">
            <a:avLst/>
          </a:prstGeom>
          <a:noFill/>
          <a:ln>
            <a:noFill/>
          </a:ln>
        </p:spPr>
      </p:pic>
      <p:pic>
        <p:nvPicPr>
          <p:cNvPr id="512" name="Google Shape;512;g180096c764a_0_19"/>
          <p:cNvPicPr preferRelativeResize="0"/>
          <p:nvPr/>
        </p:nvPicPr>
        <p:blipFill rotWithShape="1">
          <a:blip r:embed="rId8">
            <a:alphaModFix/>
          </a:blip>
          <a:srcRect b="0" l="0" r="3034" t="50970"/>
          <a:stretch/>
        </p:blipFill>
        <p:spPr>
          <a:xfrm>
            <a:off x="7069525" y="3283809"/>
            <a:ext cx="4653224" cy="1092700"/>
          </a:xfrm>
          <a:prstGeom prst="rect">
            <a:avLst/>
          </a:prstGeom>
          <a:noFill/>
          <a:ln>
            <a:noFill/>
          </a:ln>
        </p:spPr>
      </p:pic>
      <p:pic>
        <p:nvPicPr>
          <p:cNvPr id="513" name="Google Shape;513;g180096c764a_0_19"/>
          <p:cNvPicPr preferRelativeResize="0"/>
          <p:nvPr/>
        </p:nvPicPr>
        <p:blipFill rotWithShape="1">
          <a:blip r:embed="rId9">
            <a:alphaModFix/>
          </a:blip>
          <a:srcRect b="25418" l="0" r="0" t="14589"/>
          <a:stretch/>
        </p:blipFill>
        <p:spPr>
          <a:xfrm>
            <a:off x="2292725" y="4435075"/>
            <a:ext cx="5505401" cy="542075"/>
          </a:xfrm>
          <a:prstGeom prst="rect">
            <a:avLst/>
          </a:prstGeom>
          <a:noFill/>
          <a:ln>
            <a:noFill/>
          </a:ln>
        </p:spPr>
      </p:pic>
      <p:pic>
        <p:nvPicPr>
          <p:cNvPr id="514" name="Google Shape;514;g180096c764a_0_19"/>
          <p:cNvPicPr preferRelativeResize="0"/>
          <p:nvPr/>
        </p:nvPicPr>
        <p:blipFill rotWithShape="1">
          <a:blip r:embed="rId10">
            <a:alphaModFix/>
          </a:blip>
          <a:srcRect b="0" l="0" r="1671" t="20716"/>
          <a:stretch/>
        </p:blipFill>
        <p:spPr>
          <a:xfrm>
            <a:off x="2264300" y="5035725"/>
            <a:ext cx="4494276" cy="828150"/>
          </a:xfrm>
          <a:prstGeom prst="rect">
            <a:avLst/>
          </a:prstGeom>
          <a:noFill/>
          <a:ln>
            <a:noFill/>
          </a:ln>
        </p:spPr>
      </p:pic>
      <p:pic>
        <p:nvPicPr>
          <p:cNvPr id="515" name="Google Shape;515;g180096c764a_0_19"/>
          <p:cNvPicPr preferRelativeResize="0"/>
          <p:nvPr/>
        </p:nvPicPr>
        <p:blipFill rotWithShape="1">
          <a:blip r:embed="rId11">
            <a:alphaModFix/>
          </a:blip>
          <a:srcRect b="0" l="0" r="0" t="12342"/>
          <a:stretch/>
        </p:blipFill>
        <p:spPr>
          <a:xfrm>
            <a:off x="6875525" y="4971125"/>
            <a:ext cx="5164076" cy="659075"/>
          </a:xfrm>
          <a:prstGeom prst="rect">
            <a:avLst/>
          </a:prstGeom>
          <a:noFill/>
          <a:ln>
            <a:noFill/>
          </a:ln>
        </p:spPr>
      </p:pic>
      <p:pic>
        <p:nvPicPr>
          <p:cNvPr id="516" name="Google Shape;516;g180096c764a_0_19"/>
          <p:cNvPicPr preferRelativeResize="0"/>
          <p:nvPr/>
        </p:nvPicPr>
        <p:blipFill>
          <a:blip r:embed="rId12">
            <a:alphaModFix/>
          </a:blip>
          <a:stretch>
            <a:fillRect/>
          </a:stretch>
        </p:blipFill>
        <p:spPr>
          <a:xfrm>
            <a:off x="2397347" y="5918875"/>
            <a:ext cx="4361222" cy="659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Quick Review of Paper and DP model based on it</a:t>
            </a:r>
            <a:endParaRPr/>
          </a:p>
        </p:txBody>
      </p:sp>
      <p:sp>
        <p:nvSpPr>
          <p:cNvPr id="522" name="Google Shape;522;p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200844" lvl="0" marL="306000" rtl="0" algn="l">
              <a:spcBef>
                <a:spcPts val="0"/>
              </a:spcBef>
              <a:spcAft>
                <a:spcPts val="0"/>
              </a:spcAft>
              <a:buSzPts val="1656"/>
              <a:buNone/>
            </a:pPr>
            <a:r>
              <a:rPr lang="en-US"/>
              <a:t>Inputs: Initial wealth W0, Target wealth G, Time horizon T</a:t>
            </a:r>
            <a:endParaRPr/>
          </a:p>
          <a:p>
            <a:pPr indent="-200844" lvl="0" marL="306000" rtl="0" algn="l">
              <a:spcBef>
                <a:spcPts val="0"/>
              </a:spcBef>
              <a:spcAft>
                <a:spcPts val="0"/>
              </a:spcAft>
              <a:buSzPts val="1656"/>
              <a:buNone/>
            </a:pPr>
            <a:r>
              <a:rPr lang="en-US"/>
              <a:t>Goal: max Pr[W(T) ≥ G]</a:t>
            </a:r>
            <a:endParaRPr/>
          </a:p>
          <a:p>
            <a:pPr indent="-200844" lvl="0" marL="306000" rtl="0" algn="l">
              <a:spcBef>
                <a:spcPts val="0"/>
              </a:spcBef>
              <a:spcAft>
                <a:spcPts val="0"/>
              </a:spcAft>
              <a:buSzPts val="1656"/>
              <a:buNone/>
            </a:pPr>
            <a:r>
              <a:rPr lang="en-US"/>
              <a:t>Algorithm:</a:t>
            </a:r>
            <a:endParaRPr/>
          </a:p>
          <a:p>
            <a:pPr indent="-333756" lvl="0" marL="457200" rtl="0" algn="l">
              <a:spcBef>
                <a:spcPts val="0"/>
              </a:spcBef>
              <a:spcAft>
                <a:spcPts val="0"/>
              </a:spcAft>
              <a:buSzPts val="1656"/>
              <a:buChar char="●"/>
            </a:pPr>
            <a:r>
              <a:rPr lang="en-US"/>
              <a:t>Step 1: calculate efficient frontier for stock portfolios</a:t>
            </a:r>
            <a:endParaRPr/>
          </a:p>
          <a:p>
            <a:pPr indent="-333756" lvl="0" marL="457200" rtl="0" algn="l">
              <a:spcBef>
                <a:spcPts val="0"/>
              </a:spcBef>
              <a:spcAft>
                <a:spcPts val="0"/>
              </a:spcAft>
              <a:buSzPts val="1656"/>
              <a:buChar char="●"/>
            </a:pPr>
            <a:r>
              <a:rPr lang="en-US"/>
              <a:t>Step 2: set state space </a:t>
            </a:r>
            <a:r>
              <a:rPr lang="en-US"/>
              <a:t>grid points</a:t>
            </a:r>
            <a:endParaRPr/>
          </a:p>
          <a:p>
            <a:pPr indent="-333756" lvl="1" marL="914400" rtl="0" algn="l">
              <a:spcBef>
                <a:spcPts val="0"/>
              </a:spcBef>
              <a:spcAft>
                <a:spcPts val="0"/>
              </a:spcAft>
              <a:buSzPts val="1656"/>
              <a:buChar char="○"/>
            </a:pPr>
            <a:r>
              <a:rPr lang="en-US"/>
              <a:t>smallest wealth grid point = smallest possible wealth, largest wealth grid point = largest possible wealth</a:t>
            </a:r>
            <a:endParaRPr/>
          </a:p>
          <a:p>
            <a:pPr indent="-333756" lvl="0" marL="457200" rtl="0" algn="l">
              <a:spcBef>
                <a:spcPts val="0"/>
              </a:spcBef>
              <a:spcAft>
                <a:spcPts val="0"/>
              </a:spcAft>
              <a:buSzPts val="1656"/>
              <a:buChar char="●"/>
            </a:pPr>
            <a:r>
              <a:rPr lang="en-US"/>
              <a:t>Step 3: dynamic programming for optimizing the chance of obtaining the investor’s goal</a:t>
            </a:r>
            <a:endParaRPr/>
          </a:p>
          <a:p>
            <a:pPr indent="-333756" lvl="1" marL="914400" rtl="0" algn="l">
              <a:spcBef>
                <a:spcPts val="0"/>
              </a:spcBef>
              <a:spcAft>
                <a:spcPts val="0"/>
              </a:spcAft>
              <a:buSzPts val="1656"/>
              <a:buChar char="○"/>
            </a:pPr>
            <a:r>
              <a:rPr lang="en-US"/>
              <a:t>get transition probabilities from probability density function</a:t>
            </a:r>
            <a:endParaRPr/>
          </a:p>
          <a:p>
            <a:pPr indent="-333756" lvl="1" marL="914400" rtl="0" algn="l">
              <a:spcBef>
                <a:spcPts val="0"/>
              </a:spcBef>
              <a:spcAft>
                <a:spcPts val="0"/>
              </a:spcAft>
              <a:buSzPts val="1656"/>
              <a:buChar char="○"/>
            </a:pPr>
            <a:r>
              <a:rPr lang="en-US"/>
              <a:t>determine Bellman recursion equation to know V (W(0)), optimal probability </a:t>
            </a:r>
            <a:endParaRPr/>
          </a:p>
          <a:p>
            <a:pPr indent="-333756" lvl="0" marL="457200" rtl="0" algn="l">
              <a:spcBef>
                <a:spcPts val="0"/>
              </a:spcBef>
              <a:spcAft>
                <a:spcPts val="0"/>
              </a:spcAft>
              <a:buSzPts val="1656"/>
              <a:buChar char="●"/>
            </a:pPr>
            <a:r>
              <a:rPr lang="en-US"/>
              <a:t>Step 4: determine the probability distribution for the investor’s wealth</a:t>
            </a:r>
            <a:endParaRPr/>
          </a:p>
        </p:txBody>
      </p:sp>
      <p:pic>
        <p:nvPicPr>
          <p:cNvPr id="523" name="Google Shape;523;p5"/>
          <p:cNvPicPr preferRelativeResize="0"/>
          <p:nvPr/>
        </p:nvPicPr>
        <p:blipFill>
          <a:blip r:embed="rId3">
            <a:alphaModFix/>
          </a:blip>
          <a:stretch>
            <a:fillRect/>
          </a:stretch>
        </p:blipFill>
        <p:spPr>
          <a:xfrm>
            <a:off x="9271150" y="6385325"/>
            <a:ext cx="2824251" cy="395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Something need improve</a:t>
            </a:r>
            <a:endParaRPr/>
          </a:p>
        </p:txBody>
      </p:sp>
      <p:sp>
        <p:nvSpPr>
          <p:cNvPr id="529" name="Google Shape;529;p7"/>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rmAutofit/>
          </a:bodyPr>
          <a:lstStyle/>
          <a:p>
            <a:pPr indent="-342900" lvl="0" marL="457200" rtl="0" algn="l">
              <a:spcBef>
                <a:spcPts val="0"/>
              </a:spcBef>
              <a:spcAft>
                <a:spcPts val="0"/>
              </a:spcAft>
              <a:buSzPts val="1800"/>
              <a:buChar char="●"/>
            </a:pPr>
            <a:r>
              <a:rPr lang="en-US"/>
              <a:t>The original model has a limited number of observable states</a:t>
            </a:r>
            <a:endParaRPr/>
          </a:p>
          <a:p>
            <a:pPr indent="-342900" lvl="1" marL="914400" rtl="0" algn="l">
              <a:spcBef>
                <a:spcPts val="0"/>
              </a:spcBef>
              <a:spcAft>
                <a:spcPts val="0"/>
              </a:spcAft>
              <a:buSzPts val="1800"/>
              <a:buChar char="○"/>
            </a:pPr>
            <a:r>
              <a:rPr lang="en-US" sz="1800"/>
              <a:t>But wealth is a continuous variable</a:t>
            </a:r>
            <a:endParaRPr sz="1800"/>
          </a:p>
          <a:p>
            <a:pPr indent="-342900" lvl="0" marL="457200" rtl="0" algn="l">
              <a:spcBef>
                <a:spcPts val="0"/>
              </a:spcBef>
              <a:spcAft>
                <a:spcPts val="0"/>
              </a:spcAft>
              <a:buSzPts val="1800"/>
              <a:buChar char="●"/>
            </a:pPr>
            <a:r>
              <a:rPr lang="en-US"/>
              <a:t>The number of </a:t>
            </a:r>
            <a:r>
              <a:rPr lang="en-US"/>
              <a:t>portfolio</a:t>
            </a:r>
            <a:r>
              <a:rPr lang="en-US"/>
              <a:t> is fixed and determined before action</a:t>
            </a:r>
            <a:endParaRPr/>
          </a:p>
          <a:p>
            <a:pPr indent="-342900" lvl="0" marL="457200" rtl="0" algn="l">
              <a:spcBef>
                <a:spcPts val="0"/>
              </a:spcBef>
              <a:spcAft>
                <a:spcPts val="0"/>
              </a:spcAft>
              <a:buSzPts val="1800"/>
              <a:buChar char="●"/>
            </a:pPr>
            <a:r>
              <a:rPr lang="en-US"/>
              <a:t>We need to know transition probabilities function,</a:t>
            </a:r>
            <a:endParaRPr/>
          </a:p>
          <a:p>
            <a:pPr indent="-342900" lvl="1" marL="914400" rtl="0" algn="l">
              <a:spcBef>
                <a:spcPts val="0"/>
              </a:spcBef>
              <a:spcAft>
                <a:spcPts val="0"/>
              </a:spcAft>
              <a:buSzPts val="1800"/>
              <a:buChar char="○"/>
            </a:pPr>
            <a:r>
              <a:rPr lang="en-US" sz="1800"/>
              <a:t>Requires a lot of mathematical calculations</a:t>
            </a:r>
            <a:endParaRPr sz="1800"/>
          </a:p>
          <a:p>
            <a:pPr indent="-342900" lvl="1" marL="914400" rtl="0" algn="l">
              <a:spcBef>
                <a:spcPts val="0"/>
              </a:spcBef>
              <a:spcAft>
                <a:spcPts val="0"/>
              </a:spcAft>
              <a:buSzPts val="1800"/>
              <a:buChar char="○"/>
            </a:pPr>
            <a:r>
              <a:rPr lang="en-US" sz="1800"/>
              <a:t>RL can learn in the case of transitions unknown</a:t>
            </a:r>
            <a:endParaRPr sz="1800"/>
          </a:p>
          <a:p>
            <a:pPr indent="-200844" lvl="0" marL="306000" rtl="0" algn="l">
              <a:spcBef>
                <a:spcPts val="0"/>
              </a:spcBef>
              <a:spcAft>
                <a:spcPts val="0"/>
              </a:spcAft>
              <a:buSzPts val="1656"/>
              <a:buNone/>
            </a:pPr>
            <a:r>
              <a:t/>
            </a:r>
            <a:endParaRPr/>
          </a:p>
          <a:p>
            <a:pPr indent="-342900" lvl="0" marL="457200" rtl="0" algn="l">
              <a:spcBef>
                <a:spcPts val="0"/>
              </a:spcBef>
              <a:spcAft>
                <a:spcPts val="0"/>
              </a:spcAft>
              <a:buSzPts val="1800"/>
              <a:buChar char="★"/>
            </a:pPr>
            <a:r>
              <a:rPr lang="en-US"/>
              <a:t>Our experiments still use DP's transition to facilitate comparison</a:t>
            </a:r>
            <a:endParaRPr/>
          </a:p>
        </p:txBody>
      </p:sp>
      <p:pic>
        <p:nvPicPr>
          <p:cNvPr id="530" name="Google Shape;530;p7"/>
          <p:cNvPicPr preferRelativeResize="0"/>
          <p:nvPr/>
        </p:nvPicPr>
        <p:blipFill>
          <a:blip r:embed="rId3">
            <a:alphaModFix/>
          </a:blip>
          <a:stretch>
            <a:fillRect/>
          </a:stretch>
        </p:blipFill>
        <p:spPr>
          <a:xfrm>
            <a:off x="9271150" y="6385325"/>
            <a:ext cx="2824251" cy="39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AGENDA</a:t>
            </a:r>
            <a:endParaRPr/>
          </a:p>
        </p:txBody>
      </p:sp>
      <p:sp>
        <p:nvSpPr>
          <p:cNvPr id="128" name="Google Shape;128;p3"/>
          <p:cNvSpPr txBox="1"/>
          <p:nvPr>
            <p:ph idx="1" type="body"/>
          </p:nvPr>
        </p:nvSpPr>
        <p:spPr>
          <a:xfrm>
            <a:off x="581200" y="1961549"/>
            <a:ext cx="11029500" cy="4423800"/>
          </a:xfrm>
          <a:prstGeom prst="rect">
            <a:avLst/>
          </a:prstGeom>
          <a:noFill/>
          <a:ln>
            <a:noFill/>
          </a:ln>
        </p:spPr>
        <p:txBody>
          <a:bodyPr anchorCtr="0" anchor="ctr" bIns="45700" lIns="91425" spcFirstLastPara="1" rIns="91425" wrap="square" tIns="45700">
            <a:normAutofit/>
          </a:bodyPr>
          <a:lstStyle/>
          <a:p>
            <a:pPr indent="-333756" lvl="0" marL="457200" rtl="0" algn="l">
              <a:lnSpc>
                <a:spcPct val="115000"/>
              </a:lnSpc>
              <a:spcBef>
                <a:spcPts val="0"/>
              </a:spcBef>
              <a:spcAft>
                <a:spcPts val="0"/>
              </a:spcAft>
              <a:buSzPts val="1656"/>
              <a:buChar char="❏"/>
            </a:pPr>
            <a:r>
              <a:rPr lang="en-US"/>
              <a:t>Application of the Proposed RL Algorithm</a:t>
            </a:r>
            <a:endParaRPr/>
          </a:p>
          <a:p>
            <a:pPr indent="-333756" lvl="0" marL="457200" rtl="0" algn="l">
              <a:lnSpc>
                <a:spcPct val="115000"/>
              </a:lnSpc>
              <a:spcBef>
                <a:spcPts val="0"/>
              </a:spcBef>
              <a:spcAft>
                <a:spcPts val="0"/>
              </a:spcAft>
              <a:buSzPts val="1656"/>
              <a:buChar char="❏"/>
            </a:pPr>
            <a:r>
              <a:rPr lang="en-US"/>
              <a:t>Why Choose RL over Dynamic Programming?</a:t>
            </a:r>
            <a:endParaRPr/>
          </a:p>
          <a:p>
            <a:pPr indent="-333756" lvl="0" marL="457200" rtl="0" algn="l">
              <a:lnSpc>
                <a:spcPct val="115000"/>
              </a:lnSpc>
              <a:spcBef>
                <a:spcPts val="0"/>
              </a:spcBef>
              <a:spcAft>
                <a:spcPts val="0"/>
              </a:spcAft>
              <a:buSzPts val="1656"/>
              <a:buChar char="❏"/>
            </a:pPr>
            <a:r>
              <a:rPr lang="en-US"/>
              <a:t>Motivation</a:t>
            </a:r>
            <a:endParaRPr/>
          </a:p>
          <a:p>
            <a:pPr indent="-333756" lvl="0" marL="457200" rtl="0" algn="l">
              <a:lnSpc>
                <a:spcPct val="115000"/>
              </a:lnSpc>
              <a:spcBef>
                <a:spcPts val="0"/>
              </a:spcBef>
              <a:spcAft>
                <a:spcPts val="0"/>
              </a:spcAft>
              <a:buSzPts val="1656"/>
              <a:buChar char="❏"/>
            </a:pPr>
            <a:r>
              <a:rPr lang="en-US"/>
              <a:t>Problem Statement</a:t>
            </a:r>
            <a:endParaRPr/>
          </a:p>
          <a:p>
            <a:pPr indent="-333756" lvl="0" marL="457200" rtl="0" algn="l">
              <a:lnSpc>
                <a:spcPct val="115000"/>
              </a:lnSpc>
              <a:spcBef>
                <a:spcPts val="0"/>
              </a:spcBef>
              <a:spcAft>
                <a:spcPts val="0"/>
              </a:spcAft>
              <a:buSzPts val="1656"/>
              <a:buChar char="❏"/>
            </a:pPr>
            <a:r>
              <a:rPr lang="en-US"/>
              <a:t>Key Idea</a:t>
            </a:r>
            <a:endParaRPr/>
          </a:p>
          <a:p>
            <a:pPr indent="-333756" lvl="1" marL="914400" rtl="0" algn="l">
              <a:lnSpc>
                <a:spcPct val="115000"/>
              </a:lnSpc>
              <a:spcBef>
                <a:spcPts val="0"/>
              </a:spcBef>
              <a:spcAft>
                <a:spcPts val="0"/>
              </a:spcAft>
              <a:buSzPts val="1656"/>
              <a:buChar char="❏"/>
            </a:pPr>
            <a:r>
              <a:rPr lang="en-US"/>
              <a:t>Approximation:</a:t>
            </a:r>
            <a:endParaRPr/>
          </a:p>
          <a:p>
            <a:pPr indent="-333756" lvl="2" marL="1371600" rtl="0" algn="l">
              <a:lnSpc>
                <a:spcPct val="115000"/>
              </a:lnSpc>
              <a:spcBef>
                <a:spcPts val="0"/>
              </a:spcBef>
              <a:spcAft>
                <a:spcPts val="0"/>
              </a:spcAft>
              <a:buSzPts val="1656"/>
              <a:buChar char="❏"/>
            </a:pPr>
            <a:r>
              <a:rPr lang="en-US"/>
              <a:t>Agents</a:t>
            </a:r>
            <a:endParaRPr/>
          </a:p>
          <a:p>
            <a:pPr indent="-333756" lvl="2" marL="1371600" rtl="0" algn="l">
              <a:lnSpc>
                <a:spcPct val="115000"/>
              </a:lnSpc>
              <a:spcBef>
                <a:spcPts val="0"/>
              </a:spcBef>
              <a:spcAft>
                <a:spcPts val="0"/>
              </a:spcAft>
              <a:buSzPts val="1656"/>
              <a:buChar char="❏"/>
            </a:pPr>
            <a:r>
              <a:rPr lang="en-US"/>
              <a:t>Environments</a:t>
            </a:r>
            <a:endParaRPr/>
          </a:p>
          <a:p>
            <a:pPr indent="-333756" lvl="0" marL="457200" rtl="0" algn="l">
              <a:lnSpc>
                <a:spcPct val="115000"/>
              </a:lnSpc>
              <a:spcBef>
                <a:spcPts val="0"/>
              </a:spcBef>
              <a:spcAft>
                <a:spcPts val="0"/>
              </a:spcAft>
              <a:buSzPts val="1656"/>
              <a:buChar char="❏"/>
            </a:pPr>
            <a:r>
              <a:rPr lang="en-US"/>
              <a:t>System Overview</a:t>
            </a:r>
            <a:endParaRPr/>
          </a:p>
        </p:txBody>
      </p:sp>
      <p:pic>
        <p:nvPicPr>
          <p:cNvPr id="129" name="Google Shape;129;p3"/>
          <p:cNvPicPr preferRelativeResize="0"/>
          <p:nvPr/>
        </p:nvPicPr>
        <p:blipFill>
          <a:blip r:embed="rId3">
            <a:alphaModFix/>
          </a:blip>
          <a:stretch>
            <a:fillRect/>
          </a:stretch>
        </p:blipFill>
        <p:spPr>
          <a:xfrm>
            <a:off x="9271150" y="6385325"/>
            <a:ext cx="2824251" cy="39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aca4fbecd4_0_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Application of the Proposed RL Algorithm</a:t>
            </a:r>
            <a:endParaRPr/>
          </a:p>
        </p:txBody>
      </p:sp>
      <p:pic>
        <p:nvPicPr>
          <p:cNvPr id="136" name="Google Shape;136;g1aca4fbecd4_0_2"/>
          <p:cNvPicPr preferRelativeResize="0"/>
          <p:nvPr/>
        </p:nvPicPr>
        <p:blipFill>
          <a:blip r:embed="rId3">
            <a:alphaModFix/>
          </a:blip>
          <a:stretch>
            <a:fillRect/>
          </a:stretch>
        </p:blipFill>
        <p:spPr>
          <a:xfrm>
            <a:off x="2278475" y="2009800"/>
            <a:ext cx="5542172" cy="4173924"/>
          </a:xfrm>
          <a:prstGeom prst="rect">
            <a:avLst/>
          </a:prstGeom>
          <a:noFill/>
          <a:ln>
            <a:noFill/>
          </a:ln>
        </p:spPr>
      </p:pic>
      <p:pic>
        <p:nvPicPr>
          <p:cNvPr id="137" name="Google Shape;137;g1aca4fbecd4_0_2"/>
          <p:cNvPicPr preferRelativeResize="0"/>
          <p:nvPr/>
        </p:nvPicPr>
        <p:blipFill>
          <a:blip r:embed="rId4">
            <a:alphaModFix/>
          </a:blip>
          <a:stretch>
            <a:fillRect/>
          </a:stretch>
        </p:blipFill>
        <p:spPr>
          <a:xfrm>
            <a:off x="8059925" y="2009800"/>
            <a:ext cx="3831650" cy="4258049"/>
          </a:xfrm>
          <a:prstGeom prst="rect">
            <a:avLst/>
          </a:prstGeom>
          <a:noFill/>
          <a:ln>
            <a:noFill/>
          </a:ln>
        </p:spPr>
      </p:pic>
      <p:pic>
        <p:nvPicPr>
          <p:cNvPr id="138" name="Google Shape;138;g1aca4fbecd4_0_2"/>
          <p:cNvPicPr preferRelativeResize="0"/>
          <p:nvPr/>
        </p:nvPicPr>
        <p:blipFill>
          <a:blip r:embed="rId5">
            <a:alphaModFix/>
          </a:blip>
          <a:stretch>
            <a:fillRect/>
          </a:stretch>
        </p:blipFill>
        <p:spPr>
          <a:xfrm>
            <a:off x="0" y="3859575"/>
            <a:ext cx="2422150" cy="2846024"/>
          </a:xfrm>
          <a:prstGeom prst="rect">
            <a:avLst/>
          </a:prstGeom>
          <a:noFill/>
          <a:ln>
            <a:noFill/>
          </a:ln>
        </p:spPr>
      </p:pic>
      <p:pic>
        <p:nvPicPr>
          <p:cNvPr id="139" name="Google Shape;139;g1aca4fbecd4_0_2"/>
          <p:cNvPicPr preferRelativeResize="0"/>
          <p:nvPr/>
        </p:nvPicPr>
        <p:blipFill>
          <a:blip r:embed="rId6">
            <a:alphaModFix/>
          </a:blip>
          <a:stretch>
            <a:fillRect/>
          </a:stretch>
        </p:blipFill>
        <p:spPr>
          <a:xfrm>
            <a:off x="9271150" y="6385325"/>
            <a:ext cx="2824251" cy="39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4" name="Shape 144"/>
        <p:cNvGrpSpPr/>
        <p:nvPr/>
      </p:nvGrpSpPr>
      <p:grpSpPr>
        <a:xfrm>
          <a:off x="0" y="0"/>
          <a:ext cx="0" cy="0"/>
          <a:chOff x="0" y="0"/>
          <a:chExt cx="0" cy="0"/>
        </a:xfrm>
      </p:grpSpPr>
      <p:sp>
        <p:nvSpPr>
          <p:cNvPr id="145" name="Google Shape;145;g180096c764a_3_95"/>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Application of the Proposed RL Algorithm</a:t>
            </a:r>
            <a:endParaRPr/>
          </a:p>
        </p:txBody>
      </p:sp>
      <p:pic>
        <p:nvPicPr>
          <p:cNvPr id="146" name="Google Shape;146;g180096c764a_3_95"/>
          <p:cNvPicPr preferRelativeResize="0"/>
          <p:nvPr/>
        </p:nvPicPr>
        <p:blipFill>
          <a:blip r:embed="rId3">
            <a:alphaModFix/>
          </a:blip>
          <a:stretch>
            <a:fillRect/>
          </a:stretch>
        </p:blipFill>
        <p:spPr>
          <a:xfrm>
            <a:off x="581200" y="2407750"/>
            <a:ext cx="4009901" cy="4035327"/>
          </a:xfrm>
          <a:prstGeom prst="rect">
            <a:avLst/>
          </a:prstGeom>
          <a:noFill/>
          <a:ln>
            <a:noFill/>
          </a:ln>
        </p:spPr>
      </p:pic>
      <p:sp>
        <p:nvSpPr>
          <p:cNvPr id="147" name="Google Shape;147;g180096c764a_3_95"/>
          <p:cNvSpPr txBox="1"/>
          <p:nvPr/>
        </p:nvSpPr>
        <p:spPr>
          <a:xfrm>
            <a:off x="3348950" y="4399975"/>
            <a:ext cx="7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Gill Sans"/>
                <a:ea typeface="Gill Sans"/>
                <a:cs typeface="Gill Sans"/>
                <a:sym typeface="Gill Sans"/>
              </a:rPr>
              <a:t>Stock 1</a:t>
            </a:r>
            <a:endParaRPr sz="1300">
              <a:latin typeface="Gill Sans"/>
              <a:ea typeface="Gill Sans"/>
              <a:cs typeface="Gill Sans"/>
              <a:sym typeface="Gill Sans"/>
            </a:endParaRPr>
          </a:p>
        </p:txBody>
      </p:sp>
      <p:sp>
        <p:nvSpPr>
          <p:cNvPr id="148" name="Google Shape;148;g180096c764a_3_95"/>
          <p:cNvSpPr txBox="1"/>
          <p:nvPr/>
        </p:nvSpPr>
        <p:spPr>
          <a:xfrm>
            <a:off x="3147825" y="5077875"/>
            <a:ext cx="7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lt1"/>
                </a:solidFill>
                <a:latin typeface="Gill Sans"/>
                <a:ea typeface="Gill Sans"/>
                <a:cs typeface="Gill Sans"/>
                <a:sym typeface="Gill Sans"/>
              </a:rPr>
              <a:t>Stock 2</a:t>
            </a:r>
            <a:endParaRPr sz="1300">
              <a:solidFill>
                <a:schemeClr val="lt1"/>
              </a:solidFill>
              <a:latin typeface="Gill Sans"/>
              <a:ea typeface="Gill Sans"/>
              <a:cs typeface="Gill Sans"/>
              <a:sym typeface="Gill Sans"/>
            </a:endParaRPr>
          </a:p>
        </p:txBody>
      </p:sp>
      <p:sp>
        <p:nvSpPr>
          <p:cNvPr id="149" name="Google Shape;149;g180096c764a_3_95"/>
          <p:cNvSpPr txBox="1"/>
          <p:nvPr/>
        </p:nvSpPr>
        <p:spPr>
          <a:xfrm>
            <a:off x="2507150" y="5230275"/>
            <a:ext cx="7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lt1"/>
                </a:solidFill>
                <a:latin typeface="Gill Sans"/>
                <a:ea typeface="Gill Sans"/>
                <a:cs typeface="Gill Sans"/>
                <a:sym typeface="Gill Sans"/>
              </a:rPr>
              <a:t>Stock 3</a:t>
            </a:r>
            <a:endParaRPr sz="1300">
              <a:solidFill>
                <a:schemeClr val="lt1"/>
              </a:solidFill>
              <a:latin typeface="Gill Sans"/>
              <a:ea typeface="Gill Sans"/>
              <a:cs typeface="Gill Sans"/>
              <a:sym typeface="Gill Sans"/>
            </a:endParaRPr>
          </a:p>
        </p:txBody>
      </p:sp>
      <p:sp>
        <p:nvSpPr>
          <p:cNvPr id="150" name="Google Shape;150;g180096c764a_3_95"/>
          <p:cNvSpPr txBox="1"/>
          <p:nvPr/>
        </p:nvSpPr>
        <p:spPr>
          <a:xfrm>
            <a:off x="2412225" y="4599175"/>
            <a:ext cx="7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lt1"/>
                </a:solidFill>
                <a:latin typeface="Gill Sans"/>
                <a:ea typeface="Gill Sans"/>
                <a:cs typeface="Gill Sans"/>
                <a:sym typeface="Gill Sans"/>
              </a:rPr>
              <a:t>Stock 4</a:t>
            </a:r>
            <a:endParaRPr sz="1300">
              <a:solidFill>
                <a:schemeClr val="lt1"/>
              </a:solidFill>
              <a:latin typeface="Gill Sans"/>
              <a:ea typeface="Gill Sans"/>
              <a:cs typeface="Gill Sans"/>
              <a:sym typeface="Gill Sans"/>
            </a:endParaRPr>
          </a:p>
        </p:txBody>
      </p:sp>
      <p:pic>
        <p:nvPicPr>
          <p:cNvPr id="151" name="Google Shape;151;g180096c764a_3_95"/>
          <p:cNvPicPr preferRelativeResize="0"/>
          <p:nvPr/>
        </p:nvPicPr>
        <p:blipFill>
          <a:blip r:embed="rId4">
            <a:alphaModFix/>
          </a:blip>
          <a:stretch>
            <a:fillRect/>
          </a:stretch>
        </p:blipFill>
        <p:spPr>
          <a:xfrm>
            <a:off x="5082429" y="2042575"/>
            <a:ext cx="2261325" cy="2005175"/>
          </a:xfrm>
          <a:prstGeom prst="rect">
            <a:avLst/>
          </a:prstGeom>
          <a:noFill/>
          <a:ln>
            <a:noFill/>
          </a:ln>
        </p:spPr>
      </p:pic>
      <p:pic>
        <p:nvPicPr>
          <p:cNvPr id="152" name="Google Shape;152;g180096c764a_3_95"/>
          <p:cNvPicPr preferRelativeResize="0"/>
          <p:nvPr/>
        </p:nvPicPr>
        <p:blipFill>
          <a:blip r:embed="rId5">
            <a:alphaModFix/>
          </a:blip>
          <a:stretch>
            <a:fillRect/>
          </a:stretch>
        </p:blipFill>
        <p:spPr>
          <a:xfrm>
            <a:off x="5390750" y="4136063"/>
            <a:ext cx="1952999" cy="769625"/>
          </a:xfrm>
          <a:prstGeom prst="rect">
            <a:avLst/>
          </a:prstGeom>
          <a:noFill/>
          <a:ln>
            <a:noFill/>
          </a:ln>
        </p:spPr>
      </p:pic>
      <p:sp>
        <p:nvSpPr>
          <p:cNvPr id="153" name="Google Shape;153;g180096c764a_3_95"/>
          <p:cNvSpPr txBox="1"/>
          <p:nvPr/>
        </p:nvSpPr>
        <p:spPr>
          <a:xfrm>
            <a:off x="5577800" y="3038500"/>
            <a:ext cx="7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Gill Sans"/>
                <a:ea typeface="Gill Sans"/>
                <a:cs typeface="Gill Sans"/>
                <a:sym typeface="Gill Sans"/>
              </a:rPr>
              <a:t>Risk</a:t>
            </a:r>
            <a:endParaRPr sz="1300">
              <a:latin typeface="Gill Sans"/>
              <a:ea typeface="Gill Sans"/>
              <a:cs typeface="Gill Sans"/>
              <a:sym typeface="Gill Sans"/>
            </a:endParaRPr>
          </a:p>
        </p:txBody>
      </p:sp>
      <p:sp>
        <p:nvSpPr>
          <p:cNvPr id="154" name="Google Shape;154;g180096c764a_3_95"/>
          <p:cNvSpPr txBox="1"/>
          <p:nvPr/>
        </p:nvSpPr>
        <p:spPr>
          <a:xfrm>
            <a:off x="6499350" y="2892188"/>
            <a:ext cx="7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latin typeface="Gill Sans"/>
                <a:ea typeface="Gill Sans"/>
                <a:cs typeface="Gill Sans"/>
                <a:sym typeface="Gill Sans"/>
              </a:rPr>
              <a:t>Return</a:t>
            </a:r>
            <a:endParaRPr sz="1300">
              <a:latin typeface="Gill Sans"/>
              <a:ea typeface="Gill Sans"/>
              <a:cs typeface="Gill Sans"/>
              <a:sym typeface="Gill Sans"/>
            </a:endParaRPr>
          </a:p>
        </p:txBody>
      </p:sp>
      <p:pic>
        <p:nvPicPr>
          <p:cNvPr id="155" name="Google Shape;155;g180096c764a_3_95" title="Points scored"/>
          <p:cNvPicPr preferRelativeResize="0"/>
          <p:nvPr/>
        </p:nvPicPr>
        <p:blipFill>
          <a:blip r:embed="rId6">
            <a:alphaModFix/>
          </a:blip>
          <a:stretch>
            <a:fillRect/>
          </a:stretch>
        </p:blipFill>
        <p:spPr>
          <a:xfrm>
            <a:off x="7738075" y="3433154"/>
            <a:ext cx="4175175" cy="2581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80096c764a_1_148"/>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Defect of</a:t>
            </a:r>
            <a:r>
              <a:rPr lang="en-US"/>
              <a:t> the Still </a:t>
            </a:r>
            <a:r>
              <a:rPr lang="en-US"/>
              <a:t>Modern</a:t>
            </a:r>
            <a:r>
              <a:rPr lang="en-US"/>
              <a:t> Portfolio Theory</a:t>
            </a:r>
            <a:endParaRPr/>
          </a:p>
        </p:txBody>
      </p:sp>
      <p:sp>
        <p:nvSpPr>
          <p:cNvPr id="161" name="Google Shape;161;g180096c764a_1_148"/>
          <p:cNvSpPr txBox="1"/>
          <p:nvPr>
            <p:ph idx="1" type="body"/>
          </p:nvPr>
        </p:nvSpPr>
        <p:spPr>
          <a:xfrm>
            <a:off x="640525" y="2152174"/>
            <a:ext cx="11029500" cy="3614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US">
                <a:solidFill>
                  <a:schemeClr val="dk1"/>
                </a:solidFill>
              </a:rPr>
              <a:t>T</a:t>
            </a:r>
            <a:r>
              <a:rPr lang="en-US">
                <a:solidFill>
                  <a:schemeClr val="dk1"/>
                </a:solidFill>
              </a:rPr>
              <a:t>his does not work:</a:t>
            </a:r>
            <a:endParaRPr>
              <a:solidFill>
                <a:schemeClr val="dk1"/>
              </a:solidFill>
            </a:endParaRPr>
          </a:p>
          <a:p>
            <a:pPr indent="-342900" lvl="0" marL="457200" rtl="0" algn="l">
              <a:lnSpc>
                <a:spcPct val="115000"/>
              </a:lnSpc>
              <a:spcBef>
                <a:spcPts val="0"/>
              </a:spcBef>
              <a:spcAft>
                <a:spcPts val="0"/>
              </a:spcAft>
              <a:buClr>
                <a:schemeClr val="dk2"/>
              </a:buClr>
              <a:buSzPts val="1800"/>
              <a:buFont typeface="Gill Sans"/>
              <a:buChar char="●"/>
            </a:pPr>
            <a:r>
              <a:rPr lang="en-US">
                <a:solidFill>
                  <a:schemeClr val="dk1"/>
                </a:solidFill>
              </a:rPr>
              <a:t>1) stock price changes are complex and often impossible to precisely estimate; and </a:t>
            </a:r>
            <a:endParaRPr>
              <a:solidFill>
                <a:schemeClr val="dk1"/>
              </a:solidFill>
            </a:endParaRPr>
          </a:p>
          <a:p>
            <a:pPr indent="-342900" lvl="0" marL="457200" rtl="0" algn="l">
              <a:lnSpc>
                <a:spcPct val="115000"/>
              </a:lnSpc>
              <a:spcBef>
                <a:spcPts val="0"/>
              </a:spcBef>
              <a:spcAft>
                <a:spcPts val="0"/>
              </a:spcAft>
              <a:buClr>
                <a:schemeClr val="dk2"/>
              </a:buClr>
              <a:buSzPts val="1800"/>
              <a:buFont typeface="Gill Sans"/>
              <a:buChar char="●"/>
            </a:pPr>
            <a:r>
              <a:rPr lang="en-US">
                <a:solidFill>
                  <a:schemeClr val="dk1"/>
                </a:solidFill>
              </a:rPr>
              <a:t>2) choices should be made online with noisy inputs and perform effectively under various situations.</a:t>
            </a:r>
            <a:endParaRPr/>
          </a:p>
        </p:txBody>
      </p:sp>
      <p:pic>
        <p:nvPicPr>
          <p:cNvPr id="162" name="Google Shape;162;g180096c764a_1_148"/>
          <p:cNvPicPr preferRelativeResize="0"/>
          <p:nvPr/>
        </p:nvPicPr>
        <p:blipFill>
          <a:blip r:embed="rId3">
            <a:alphaModFix/>
          </a:blip>
          <a:stretch>
            <a:fillRect/>
          </a:stretch>
        </p:blipFill>
        <p:spPr>
          <a:xfrm>
            <a:off x="9271150" y="6385325"/>
            <a:ext cx="2824251" cy="39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80096c764a_3_142"/>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Requirement for the System</a:t>
            </a:r>
            <a:endParaRPr/>
          </a:p>
        </p:txBody>
      </p:sp>
      <p:sp>
        <p:nvSpPr>
          <p:cNvPr id="168" name="Google Shape;168;g180096c764a_3_142"/>
          <p:cNvSpPr txBox="1"/>
          <p:nvPr>
            <p:ph idx="1" type="body"/>
          </p:nvPr>
        </p:nvSpPr>
        <p:spPr>
          <a:xfrm>
            <a:off x="581200" y="1989673"/>
            <a:ext cx="11029500" cy="4453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dk1"/>
                </a:solidFill>
              </a:rPr>
              <a:t>To </a:t>
            </a:r>
            <a:r>
              <a:rPr lang="en-US">
                <a:solidFill>
                  <a:schemeClr val="dk1"/>
                </a:solidFill>
              </a:rPr>
              <a:t>maximize th</a:t>
            </a:r>
            <a:r>
              <a:rPr lang="en-US">
                <a:solidFill>
                  <a:schemeClr val="dk1"/>
                </a:solidFill>
                <a:highlight>
                  <a:schemeClr val="lt1"/>
                </a:highlight>
              </a:rPr>
              <a:t>e Hit Ratio to the expected cumulative return d</a:t>
            </a:r>
            <a:r>
              <a:rPr lang="en-US">
                <a:solidFill>
                  <a:schemeClr val="dk1"/>
                </a:solidFill>
              </a:rPr>
              <a:t>uring an investment cycle: </a:t>
            </a:r>
            <a:endParaRPr>
              <a:solidFill>
                <a:schemeClr val="dk1"/>
              </a:solidFill>
            </a:endParaRPr>
          </a:p>
          <a:p>
            <a:pPr indent="0" lvl="0" marL="0" rtl="0" algn="l">
              <a:spcBef>
                <a:spcPts val="0"/>
              </a:spcBef>
              <a:spcAft>
                <a:spcPts val="0"/>
              </a:spcAft>
              <a:buNone/>
            </a:pPr>
            <a:r>
              <a:t/>
            </a:r>
            <a:endParaRPr>
              <a:solidFill>
                <a:schemeClr val="dk1"/>
              </a:solidFill>
            </a:endParaRPr>
          </a:p>
          <a:p>
            <a:pPr indent="-342900" lvl="0" marL="457200" rtl="0" algn="l">
              <a:spcBef>
                <a:spcPts val="0"/>
              </a:spcBef>
              <a:spcAft>
                <a:spcPts val="0"/>
              </a:spcAft>
              <a:buSzPts val="1800"/>
              <a:buFont typeface="Gill Sans"/>
              <a:buChar char="●"/>
            </a:pPr>
            <a:r>
              <a:rPr lang="en-US">
                <a:solidFill>
                  <a:schemeClr val="dk1"/>
                </a:solidFill>
                <a:highlight>
                  <a:srgbClr val="FFF2CC"/>
                </a:highlight>
              </a:rPr>
              <a:t>Reallocate the funds</a:t>
            </a:r>
            <a:r>
              <a:rPr lang="en-US">
                <a:solidFill>
                  <a:schemeClr val="dk1"/>
                </a:solidFill>
              </a:rPr>
              <a:t> we placed into portoflo in order to dynamically balance risk and return </a:t>
            </a:r>
            <a:endParaRPr>
              <a:solidFill>
                <a:schemeClr val="dk1"/>
              </a:solidFill>
            </a:endParaRPr>
          </a:p>
          <a:p>
            <a:pPr indent="-342900" lvl="0" marL="457200" rtl="0" algn="l">
              <a:spcBef>
                <a:spcPts val="0"/>
              </a:spcBef>
              <a:spcAft>
                <a:spcPts val="0"/>
              </a:spcAft>
              <a:buSzPts val="1800"/>
              <a:buFont typeface="Gill Sans"/>
              <a:buChar char="●"/>
            </a:pPr>
            <a:r>
              <a:rPr lang="en-US">
                <a:solidFill>
                  <a:schemeClr val="dk1"/>
                </a:solidFill>
              </a:rPr>
              <a:t>Control the risk </a:t>
            </a:r>
            <a:r>
              <a:rPr lang="en-US">
                <a:solidFill>
                  <a:schemeClr val="dk1"/>
                </a:solidFill>
                <a:highlight>
                  <a:srgbClr val="FFF2CC"/>
                </a:highlight>
              </a:rPr>
              <a:t>based on the horizon</a:t>
            </a:r>
            <a:r>
              <a:rPr lang="en-US">
                <a:solidFill>
                  <a:schemeClr val="dk1"/>
                </a:solidFill>
              </a:rPr>
              <a:t>, i.e. the amount of money we have and the time it will take to reach the goal.</a:t>
            </a:r>
            <a:endParaRPr>
              <a:solidFill>
                <a:schemeClr val="dk1"/>
              </a:solidFill>
            </a:endParaRPr>
          </a:p>
          <a:p>
            <a:pPr indent="0" lvl="0" marL="457200" rtl="0" algn="l">
              <a:spcBef>
                <a:spcPts val="0"/>
              </a:spcBef>
              <a:spcAft>
                <a:spcPts val="0"/>
              </a:spcAft>
              <a:buNone/>
            </a:pPr>
            <a:r>
              <a:t/>
            </a:r>
            <a:endParaRPr/>
          </a:p>
        </p:txBody>
      </p:sp>
      <p:pic>
        <p:nvPicPr>
          <p:cNvPr id="169" name="Google Shape;169;g180096c764a_3_142"/>
          <p:cNvPicPr preferRelativeResize="0"/>
          <p:nvPr/>
        </p:nvPicPr>
        <p:blipFill>
          <a:blip r:embed="rId3">
            <a:alphaModFix/>
          </a:blip>
          <a:stretch>
            <a:fillRect/>
          </a:stretch>
        </p:blipFill>
        <p:spPr>
          <a:xfrm>
            <a:off x="9271150" y="6385325"/>
            <a:ext cx="2824251" cy="39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80096c764a_3_11"/>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What Investors Should Perform</a:t>
            </a:r>
            <a:endParaRPr/>
          </a:p>
        </p:txBody>
      </p:sp>
      <p:pic>
        <p:nvPicPr>
          <p:cNvPr id="175" name="Google Shape;175;g180096c764a_3_11"/>
          <p:cNvPicPr preferRelativeResize="0"/>
          <p:nvPr/>
        </p:nvPicPr>
        <p:blipFill>
          <a:blip r:embed="rId3">
            <a:alphaModFix/>
          </a:blip>
          <a:stretch>
            <a:fillRect/>
          </a:stretch>
        </p:blipFill>
        <p:spPr>
          <a:xfrm>
            <a:off x="9271150" y="6385325"/>
            <a:ext cx="2824251" cy="395400"/>
          </a:xfrm>
          <a:prstGeom prst="rect">
            <a:avLst/>
          </a:prstGeom>
          <a:noFill/>
          <a:ln>
            <a:noFill/>
          </a:ln>
        </p:spPr>
      </p:pic>
      <p:sp>
        <p:nvSpPr>
          <p:cNvPr id="176" name="Google Shape;176;g180096c764a_3_11"/>
          <p:cNvSpPr/>
          <p:nvPr/>
        </p:nvSpPr>
        <p:spPr>
          <a:xfrm>
            <a:off x="1840625" y="2756000"/>
            <a:ext cx="1097400" cy="5187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Expected Return</a:t>
            </a:r>
            <a:endParaRPr/>
          </a:p>
        </p:txBody>
      </p:sp>
      <p:sp>
        <p:nvSpPr>
          <p:cNvPr id="177" name="Google Shape;177;g180096c764a_3_11"/>
          <p:cNvSpPr/>
          <p:nvPr/>
        </p:nvSpPr>
        <p:spPr>
          <a:xfrm>
            <a:off x="2751663" y="4002650"/>
            <a:ext cx="1845000" cy="5187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RL System</a:t>
            </a:r>
            <a:endParaRPr/>
          </a:p>
        </p:txBody>
      </p:sp>
      <p:pic>
        <p:nvPicPr>
          <p:cNvPr id="178" name="Google Shape;178;g180096c764a_3_11"/>
          <p:cNvPicPr preferRelativeResize="0"/>
          <p:nvPr/>
        </p:nvPicPr>
        <p:blipFill>
          <a:blip r:embed="rId4">
            <a:alphaModFix/>
          </a:blip>
          <a:stretch>
            <a:fillRect/>
          </a:stretch>
        </p:blipFill>
        <p:spPr>
          <a:xfrm>
            <a:off x="9256775" y="3228981"/>
            <a:ext cx="2343150" cy="2228850"/>
          </a:xfrm>
          <a:prstGeom prst="rect">
            <a:avLst/>
          </a:prstGeom>
          <a:noFill/>
          <a:ln>
            <a:noFill/>
          </a:ln>
        </p:spPr>
      </p:pic>
      <p:sp>
        <p:nvSpPr>
          <p:cNvPr id="179" name="Google Shape;179;g180096c764a_3_11"/>
          <p:cNvSpPr/>
          <p:nvPr/>
        </p:nvSpPr>
        <p:spPr>
          <a:xfrm>
            <a:off x="1222275" y="5304525"/>
            <a:ext cx="1240800" cy="6720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Investment Period</a:t>
            </a:r>
            <a:endParaRPr/>
          </a:p>
        </p:txBody>
      </p:sp>
      <p:pic>
        <p:nvPicPr>
          <p:cNvPr id="180" name="Google Shape;180;g180096c764a_3_11" title="Points scored"/>
          <p:cNvPicPr preferRelativeResize="0"/>
          <p:nvPr/>
        </p:nvPicPr>
        <p:blipFill>
          <a:blip r:embed="rId5">
            <a:alphaModFix/>
          </a:blip>
          <a:stretch>
            <a:fillRect/>
          </a:stretch>
        </p:blipFill>
        <p:spPr>
          <a:xfrm>
            <a:off x="4804750" y="2776550"/>
            <a:ext cx="2110350" cy="1304900"/>
          </a:xfrm>
          <a:prstGeom prst="rect">
            <a:avLst/>
          </a:prstGeom>
          <a:noFill/>
          <a:ln>
            <a:noFill/>
          </a:ln>
        </p:spPr>
      </p:pic>
      <p:pic>
        <p:nvPicPr>
          <p:cNvPr id="181" name="Google Shape;181;g180096c764a_3_11" title="Points scored"/>
          <p:cNvPicPr preferRelativeResize="0"/>
          <p:nvPr/>
        </p:nvPicPr>
        <p:blipFill>
          <a:blip r:embed="rId6">
            <a:alphaModFix/>
          </a:blip>
          <a:stretch>
            <a:fillRect/>
          </a:stretch>
        </p:blipFill>
        <p:spPr>
          <a:xfrm>
            <a:off x="4957150" y="2928950"/>
            <a:ext cx="2110350" cy="1304900"/>
          </a:xfrm>
          <a:prstGeom prst="rect">
            <a:avLst/>
          </a:prstGeom>
          <a:noFill/>
          <a:ln>
            <a:noFill/>
          </a:ln>
        </p:spPr>
      </p:pic>
      <p:pic>
        <p:nvPicPr>
          <p:cNvPr id="182" name="Google Shape;182;g180096c764a_3_11" title="Points scored"/>
          <p:cNvPicPr preferRelativeResize="0"/>
          <p:nvPr/>
        </p:nvPicPr>
        <p:blipFill>
          <a:blip r:embed="rId7">
            <a:alphaModFix/>
          </a:blip>
          <a:stretch>
            <a:fillRect/>
          </a:stretch>
        </p:blipFill>
        <p:spPr>
          <a:xfrm>
            <a:off x="5109550" y="3081350"/>
            <a:ext cx="2110350" cy="1304900"/>
          </a:xfrm>
          <a:prstGeom prst="rect">
            <a:avLst/>
          </a:prstGeom>
          <a:noFill/>
          <a:ln>
            <a:noFill/>
          </a:ln>
        </p:spPr>
      </p:pic>
      <p:pic>
        <p:nvPicPr>
          <p:cNvPr id="183" name="Google Shape;183;g180096c764a_3_11" title="Points scored"/>
          <p:cNvPicPr preferRelativeResize="0"/>
          <p:nvPr/>
        </p:nvPicPr>
        <p:blipFill>
          <a:blip r:embed="rId8">
            <a:alphaModFix/>
          </a:blip>
          <a:stretch>
            <a:fillRect/>
          </a:stretch>
        </p:blipFill>
        <p:spPr>
          <a:xfrm>
            <a:off x="5261950" y="3233750"/>
            <a:ext cx="2110350" cy="1304900"/>
          </a:xfrm>
          <a:prstGeom prst="rect">
            <a:avLst/>
          </a:prstGeom>
          <a:noFill/>
          <a:ln>
            <a:noFill/>
          </a:ln>
        </p:spPr>
      </p:pic>
      <p:pic>
        <p:nvPicPr>
          <p:cNvPr id="184" name="Google Shape;184;g180096c764a_3_11" title="Points scored"/>
          <p:cNvPicPr preferRelativeResize="0"/>
          <p:nvPr/>
        </p:nvPicPr>
        <p:blipFill>
          <a:blip r:embed="rId9">
            <a:alphaModFix/>
          </a:blip>
          <a:stretch>
            <a:fillRect/>
          </a:stretch>
        </p:blipFill>
        <p:spPr>
          <a:xfrm>
            <a:off x="5414350" y="3386150"/>
            <a:ext cx="2110350" cy="1304900"/>
          </a:xfrm>
          <a:prstGeom prst="rect">
            <a:avLst/>
          </a:prstGeom>
          <a:noFill/>
          <a:ln>
            <a:noFill/>
          </a:ln>
        </p:spPr>
      </p:pic>
      <p:pic>
        <p:nvPicPr>
          <p:cNvPr id="185" name="Google Shape;185;g180096c764a_3_11" title="Points scored"/>
          <p:cNvPicPr preferRelativeResize="0"/>
          <p:nvPr/>
        </p:nvPicPr>
        <p:blipFill>
          <a:blip r:embed="rId10">
            <a:alphaModFix/>
          </a:blip>
          <a:stretch>
            <a:fillRect/>
          </a:stretch>
        </p:blipFill>
        <p:spPr>
          <a:xfrm>
            <a:off x="5566750" y="3538550"/>
            <a:ext cx="2110350" cy="1304900"/>
          </a:xfrm>
          <a:prstGeom prst="rect">
            <a:avLst/>
          </a:prstGeom>
          <a:noFill/>
          <a:ln>
            <a:noFill/>
          </a:ln>
        </p:spPr>
      </p:pic>
      <p:pic>
        <p:nvPicPr>
          <p:cNvPr id="186" name="Google Shape;186;g180096c764a_3_11" title="Points scored"/>
          <p:cNvPicPr preferRelativeResize="0"/>
          <p:nvPr/>
        </p:nvPicPr>
        <p:blipFill>
          <a:blip r:embed="rId11">
            <a:alphaModFix/>
          </a:blip>
          <a:stretch>
            <a:fillRect/>
          </a:stretch>
        </p:blipFill>
        <p:spPr>
          <a:xfrm>
            <a:off x="5719150" y="3690950"/>
            <a:ext cx="2110350" cy="1304900"/>
          </a:xfrm>
          <a:prstGeom prst="rect">
            <a:avLst/>
          </a:prstGeom>
          <a:noFill/>
          <a:ln>
            <a:noFill/>
          </a:ln>
        </p:spPr>
      </p:pic>
      <p:pic>
        <p:nvPicPr>
          <p:cNvPr id="187" name="Google Shape;187;g180096c764a_3_11" title="Points scored"/>
          <p:cNvPicPr preferRelativeResize="0"/>
          <p:nvPr/>
        </p:nvPicPr>
        <p:blipFill>
          <a:blip r:embed="rId12">
            <a:alphaModFix/>
          </a:blip>
          <a:stretch>
            <a:fillRect/>
          </a:stretch>
        </p:blipFill>
        <p:spPr>
          <a:xfrm>
            <a:off x="5871550" y="3843350"/>
            <a:ext cx="2110350" cy="1304900"/>
          </a:xfrm>
          <a:prstGeom prst="rect">
            <a:avLst/>
          </a:prstGeom>
          <a:noFill/>
          <a:ln>
            <a:noFill/>
          </a:ln>
        </p:spPr>
      </p:pic>
      <p:sp>
        <p:nvSpPr>
          <p:cNvPr id="188" name="Google Shape;188;g180096c764a_3_11"/>
          <p:cNvSpPr/>
          <p:nvPr/>
        </p:nvSpPr>
        <p:spPr>
          <a:xfrm>
            <a:off x="8161872" y="4002650"/>
            <a:ext cx="1340400" cy="4260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Invest</a:t>
            </a:r>
            <a:endParaRPr/>
          </a:p>
        </p:txBody>
      </p:sp>
      <p:pic>
        <p:nvPicPr>
          <p:cNvPr id="189" name="Google Shape;189;g180096c764a_3_11"/>
          <p:cNvPicPr preferRelativeResize="0"/>
          <p:nvPr/>
        </p:nvPicPr>
        <p:blipFill>
          <a:blip r:embed="rId13">
            <a:alphaModFix/>
          </a:blip>
          <a:stretch>
            <a:fillRect/>
          </a:stretch>
        </p:blipFill>
        <p:spPr>
          <a:xfrm>
            <a:off x="500875" y="3274688"/>
            <a:ext cx="1962199" cy="19746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80096c764a_1_167"/>
          <p:cNvSpPr txBox="1"/>
          <p:nvPr>
            <p:ph type="title"/>
          </p:nvPr>
        </p:nvSpPr>
        <p:spPr>
          <a:xfrm>
            <a:off x="581192" y="702156"/>
            <a:ext cx="11029500" cy="1013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2800"/>
              <a:buFont typeface="Gill Sans"/>
              <a:buNone/>
            </a:pPr>
            <a:r>
              <a:rPr lang="en-US"/>
              <a:t>Why Choose RL over Dynamic Programming?</a:t>
            </a:r>
            <a:endParaRPr/>
          </a:p>
        </p:txBody>
      </p:sp>
      <p:sp>
        <p:nvSpPr>
          <p:cNvPr id="195" name="Google Shape;195;g180096c764a_1_167"/>
          <p:cNvSpPr txBox="1"/>
          <p:nvPr>
            <p:ph idx="1" type="body"/>
          </p:nvPr>
        </p:nvSpPr>
        <p:spPr>
          <a:xfrm>
            <a:off x="581200" y="1791100"/>
            <a:ext cx="11162100" cy="1230600"/>
          </a:xfrm>
          <a:prstGeom prst="rect">
            <a:avLst/>
          </a:prstGeom>
          <a:noFill/>
          <a:ln>
            <a:noFill/>
          </a:ln>
        </p:spPr>
        <p:txBody>
          <a:bodyPr anchorCtr="0" anchor="ctr" bIns="45700" lIns="91425" spcFirstLastPara="1" rIns="91425" wrap="square" tIns="45700">
            <a:normAutofit/>
          </a:bodyPr>
          <a:lstStyle/>
          <a:p>
            <a:pPr indent="-333756" lvl="0" marL="457200" rtl="0" algn="l">
              <a:spcBef>
                <a:spcPts val="0"/>
              </a:spcBef>
              <a:spcAft>
                <a:spcPts val="0"/>
              </a:spcAft>
              <a:buSzPts val="1656"/>
              <a:buChar char="●"/>
            </a:pPr>
            <a:r>
              <a:rPr lang="en-US"/>
              <a:t>Transition probability of securities’ price is unknown in real-world. To estimate the t</a:t>
            </a:r>
            <a:r>
              <a:rPr lang="en-US"/>
              <a:t>ransition probability is a harder task. RL could learn without knowledge of trans. prob.</a:t>
            </a:r>
            <a:endParaRPr/>
          </a:p>
          <a:p>
            <a:pPr indent="-333756" lvl="0" marL="457200" rtl="0" algn="l">
              <a:spcBef>
                <a:spcPts val="0"/>
              </a:spcBef>
              <a:spcAft>
                <a:spcPts val="0"/>
              </a:spcAft>
              <a:buSzPts val="1656"/>
              <a:buChar char="●"/>
            </a:pPr>
            <a:r>
              <a:rPr lang="en-US"/>
              <a:t>However, DP provides theoretical optimal solution. We regard DP as a benchmark to RL solutions.</a:t>
            </a:r>
            <a:endParaRPr/>
          </a:p>
        </p:txBody>
      </p:sp>
      <p:pic>
        <p:nvPicPr>
          <p:cNvPr id="196" name="Google Shape;196;g180096c764a_1_167"/>
          <p:cNvPicPr preferRelativeResize="0"/>
          <p:nvPr/>
        </p:nvPicPr>
        <p:blipFill>
          <a:blip r:embed="rId3">
            <a:alphaModFix/>
          </a:blip>
          <a:stretch>
            <a:fillRect/>
          </a:stretch>
        </p:blipFill>
        <p:spPr>
          <a:xfrm>
            <a:off x="9271150" y="6385325"/>
            <a:ext cx="2824251" cy="395400"/>
          </a:xfrm>
          <a:prstGeom prst="rect">
            <a:avLst/>
          </a:prstGeom>
          <a:noFill/>
          <a:ln>
            <a:noFill/>
          </a:ln>
        </p:spPr>
      </p:pic>
      <p:pic>
        <p:nvPicPr>
          <p:cNvPr id="197" name="Google Shape;197;g180096c764a_1_167"/>
          <p:cNvPicPr preferRelativeResize="0"/>
          <p:nvPr/>
        </p:nvPicPr>
        <p:blipFill rotWithShape="1">
          <a:blip r:embed="rId4">
            <a:alphaModFix/>
          </a:blip>
          <a:srcRect b="0" l="3493" r="0" t="0"/>
          <a:stretch/>
        </p:blipFill>
        <p:spPr>
          <a:xfrm>
            <a:off x="926750" y="2968550"/>
            <a:ext cx="4435200" cy="3812175"/>
          </a:xfrm>
          <a:prstGeom prst="rect">
            <a:avLst/>
          </a:prstGeom>
          <a:noFill/>
          <a:ln>
            <a:noFill/>
          </a:ln>
        </p:spPr>
      </p:pic>
      <p:sp>
        <p:nvSpPr>
          <p:cNvPr id="198" name="Google Shape;198;g180096c764a_1_167"/>
          <p:cNvSpPr txBox="1"/>
          <p:nvPr/>
        </p:nvSpPr>
        <p:spPr>
          <a:xfrm>
            <a:off x="5550850" y="5347438"/>
            <a:ext cx="406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accent6"/>
                </a:solidFill>
                <a:latin typeface="Gill Sans"/>
                <a:ea typeface="Gill Sans"/>
                <a:cs typeface="Gill Sans"/>
                <a:sym typeface="Gill Sans"/>
              </a:rPr>
              <a:t>Aggressive:</a:t>
            </a:r>
            <a:endParaRPr sz="1800">
              <a:solidFill>
                <a:schemeClr val="accent6"/>
              </a:solidFill>
              <a:latin typeface="Gill Sans"/>
              <a:ea typeface="Gill Sans"/>
              <a:cs typeface="Gill Sans"/>
              <a:sym typeface="Gill Sans"/>
            </a:endParaRPr>
          </a:p>
          <a:p>
            <a:pPr indent="0" lvl="0" marL="0" rtl="0" algn="l">
              <a:spcBef>
                <a:spcPts val="0"/>
              </a:spcBef>
              <a:spcAft>
                <a:spcPts val="0"/>
              </a:spcAft>
              <a:buNone/>
            </a:pPr>
            <a:r>
              <a:rPr lang="en-US" sz="1800">
                <a:latin typeface="Gill Sans"/>
                <a:ea typeface="Gill Sans"/>
                <a:cs typeface="Gill Sans"/>
                <a:sym typeface="Gill Sans"/>
              </a:rPr>
              <a:t>Higher expected return, higher volatility</a:t>
            </a:r>
            <a:endParaRPr sz="1800">
              <a:latin typeface="Gill Sans"/>
              <a:ea typeface="Gill Sans"/>
              <a:cs typeface="Gill Sans"/>
              <a:sym typeface="Gill Sans"/>
            </a:endParaRPr>
          </a:p>
        </p:txBody>
      </p:sp>
      <p:sp>
        <p:nvSpPr>
          <p:cNvPr id="199" name="Google Shape;199;g180096c764a_1_167"/>
          <p:cNvSpPr txBox="1"/>
          <p:nvPr/>
        </p:nvSpPr>
        <p:spPr>
          <a:xfrm>
            <a:off x="5550850" y="3593975"/>
            <a:ext cx="412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0000"/>
                </a:solidFill>
                <a:latin typeface="Gill Sans"/>
                <a:ea typeface="Gill Sans"/>
                <a:cs typeface="Gill Sans"/>
                <a:sym typeface="Gill Sans"/>
              </a:rPr>
              <a:t>Defensive:</a:t>
            </a:r>
            <a:endParaRPr sz="1800">
              <a:solidFill>
                <a:srgbClr val="FF0000"/>
              </a:solidFill>
              <a:latin typeface="Gill Sans"/>
              <a:ea typeface="Gill Sans"/>
              <a:cs typeface="Gill Sans"/>
              <a:sym typeface="Gill Sans"/>
            </a:endParaRPr>
          </a:p>
          <a:p>
            <a:pPr indent="0" lvl="0" marL="0" rtl="0" algn="l">
              <a:spcBef>
                <a:spcPts val="0"/>
              </a:spcBef>
              <a:spcAft>
                <a:spcPts val="0"/>
              </a:spcAft>
              <a:buNone/>
            </a:pPr>
            <a:r>
              <a:rPr lang="en-US" sz="1800">
                <a:latin typeface="Gill Sans"/>
                <a:ea typeface="Gill Sans"/>
                <a:cs typeface="Gill Sans"/>
                <a:sym typeface="Gill Sans"/>
              </a:rPr>
              <a:t>Lower</a:t>
            </a:r>
            <a:r>
              <a:rPr lang="en-US" sz="1800">
                <a:latin typeface="Gill Sans"/>
                <a:ea typeface="Gill Sans"/>
                <a:cs typeface="Gill Sans"/>
                <a:sym typeface="Gill Sans"/>
              </a:rPr>
              <a:t> expected return, lower volatility</a:t>
            </a:r>
            <a:endParaRPr sz="1800">
              <a:latin typeface="Gill Sans"/>
              <a:ea typeface="Gill Sans"/>
              <a:cs typeface="Gill Sans"/>
              <a:sym typeface="Gill Sans"/>
            </a:endParaRPr>
          </a:p>
        </p:txBody>
      </p:sp>
      <p:sp>
        <p:nvSpPr>
          <p:cNvPr id="200" name="Google Shape;200;g180096c764a_1_167"/>
          <p:cNvSpPr/>
          <p:nvPr/>
        </p:nvSpPr>
        <p:spPr>
          <a:xfrm>
            <a:off x="834163" y="3131052"/>
            <a:ext cx="4277700" cy="1861500"/>
          </a:xfrm>
          <a:custGeom>
            <a:rect b="b" l="l" r="r" t="t"/>
            <a:pathLst>
              <a:path extrusionOk="0" h="74460" w="171108">
                <a:moveTo>
                  <a:pt x="127094" y="3445"/>
                </a:moveTo>
                <a:cubicBezTo>
                  <a:pt x="101675" y="-4322"/>
                  <a:pt x="31153" y="2210"/>
                  <a:pt x="13236" y="13507"/>
                </a:cubicBezTo>
                <a:cubicBezTo>
                  <a:pt x="-4681" y="24805"/>
                  <a:pt x="-5828" y="63463"/>
                  <a:pt x="19591" y="71230"/>
                </a:cubicBezTo>
                <a:cubicBezTo>
                  <a:pt x="45011" y="78997"/>
                  <a:pt x="147836" y="71407"/>
                  <a:pt x="165753" y="60109"/>
                </a:cubicBezTo>
                <a:cubicBezTo>
                  <a:pt x="183670" y="48812"/>
                  <a:pt x="152514" y="11212"/>
                  <a:pt x="127094" y="3445"/>
                </a:cubicBezTo>
                <a:close/>
              </a:path>
            </a:pathLst>
          </a:custGeom>
          <a:noFill/>
          <a:ln cap="flat" cmpd="sng" w="19050">
            <a:solidFill>
              <a:srgbClr val="FF0000"/>
            </a:solidFill>
            <a:prstDash val="solid"/>
            <a:round/>
            <a:headEnd len="med" w="med" type="none"/>
            <a:tailEnd len="med" w="med" type="none"/>
          </a:ln>
        </p:spPr>
      </p:sp>
      <p:cxnSp>
        <p:nvCxnSpPr>
          <p:cNvPr id="201" name="Google Shape;201;g180096c764a_1_167"/>
          <p:cNvCxnSpPr/>
          <p:nvPr/>
        </p:nvCxnSpPr>
        <p:spPr>
          <a:xfrm flipH="1" rot="10800000">
            <a:off x="4385775" y="4061125"/>
            <a:ext cx="1179600" cy="171000"/>
          </a:xfrm>
          <a:prstGeom prst="straightConnector1">
            <a:avLst/>
          </a:prstGeom>
          <a:noFill/>
          <a:ln cap="flat" cmpd="sng" w="19050">
            <a:solidFill>
              <a:srgbClr val="FF0000"/>
            </a:solidFill>
            <a:prstDash val="solid"/>
            <a:round/>
            <a:headEnd len="med" w="med" type="none"/>
            <a:tailEnd len="med" w="med" type="triangle"/>
          </a:ln>
        </p:spPr>
      </p:cxnSp>
      <p:sp>
        <p:nvSpPr>
          <p:cNvPr id="202" name="Google Shape;202;g180096c764a_1_167"/>
          <p:cNvSpPr/>
          <p:nvPr/>
        </p:nvSpPr>
        <p:spPr>
          <a:xfrm>
            <a:off x="834170" y="4894045"/>
            <a:ext cx="4459575" cy="1645675"/>
          </a:xfrm>
          <a:custGeom>
            <a:rect b="b" l="l" r="r" t="t"/>
            <a:pathLst>
              <a:path extrusionOk="0" h="65827" w="178383">
                <a:moveTo>
                  <a:pt x="28839" y="13420"/>
                </a:moveTo>
                <a:cubicBezTo>
                  <a:pt x="2625" y="19157"/>
                  <a:pt x="-2053" y="27542"/>
                  <a:pt x="771" y="36192"/>
                </a:cubicBezTo>
                <a:cubicBezTo>
                  <a:pt x="3595" y="44842"/>
                  <a:pt x="18159" y="62936"/>
                  <a:pt x="45785" y="65319"/>
                </a:cubicBezTo>
                <a:cubicBezTo>
                  <a:pt x="73411" y="67702"/>
                  <a:pt x="147816" y="61083"/>
                  <a:pt x="166528" y="50491"/>
                </a:cubicBezTo>
                <a:cubicBezTo>
                  <a:pt x="185240" y="39900"/>
                  <a:pt x="181003" y="7949"/>
                  <a:pt x="158055" y="1770"/>
                </a:cubicBezTo>
                <a:cubicBezTo>
                  <a:pt x="135107" y="-4408"/>
                  <a:pt x="55053" y="7683"/>
                  <a:pt x="28839" y="13420"/>
                </a:cubicBezTo>
                <a:close/>
              </a:path>
            </a:pathLst>
          </a:custGeom>
          <a:noFill/>
          <a:ln cap="flat" cmpd="sng" w="19050">
            <a:solidFill>
              <a:srgbClr val="00FF00"/>
            </a:solidFill>
            <a:prstDash val="solid"/>
            <a:round/>
            <a:headEnd len="med" w="med" type="none"/>
            <a:tailEnd len="med" w="med" type="none"/>
          </a:ln>
        </p:spPr>
      </p:sp>
      <p:cxnSp>
        <p:nvCxnSpPr>
          <p:cNvPr id="203" name="Google Shape;203;g180096c764a_1_167"/>
          <p:cNvCxnSpPr>
            <a:endCxn id="198" idx="1"/>
          </p:cNvCxnSpPr>
          <p:nvPr/>
        </p:nvCxnSpPr>
        <p:spPr>
          <a:xfrm flipH="1" rot="10800000">
            <a:off x="4623250" y="5716888"/>
            <a:ext cx="927600" cy="65700"/>
          </a:xfrm>
          <a:prstGeom prst="straightConnector1">
            <a:avLst/>
          </a:prstGeom>
          <a:noFill/>
          <a:ln cap="flat" cmpd="sng" w="19050">
            <a:solidFill>
              <a:schemeClr val="accent5"/>
            </a:solidFill>
            <a:prstDash val="solid"/>
            <a:round/>
            <a:headEnd len="med" w="med" type="none"/>
            <a:tailEnd len="med" w="med" type="triangle"/>
          </a:ln>
        </p:spPr>
      </p:cxnSp>
      <p:sp>
        <p:nvSpPr>
          <p:cNvPr id="204" name="Google Shape;204;g180096c764a_1_167"/>
          <p:cNvSpPr txBox="1"/>
          <p:nvPr/>
        </p:nvSpPr>
        <p:spPr>
          <a:xfrm>
            <a:off x="5878300" y="4650250"/>
            <a:ext cx="614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Gill Sans"/>
                <a:ea typeface="Gill Sans"/>
                <a:cs typeface="Gill Sans"/>
                <a:sym typeface="Gill Sans"/>
              </a:rPr>
              <a:t>The optimal success probability is ~66%</a:t>
            </a:r>
            <a:endParaRPr b="1" sz="1800">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2022-12-05T20:39:23Z</dcterms:created>
  <dc:creator>Chie Ian</dc:creator>
</cp:coreProperties>
</file>